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4.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72" r:id="rId2"/>
    <p:sldId id="456" r:id="rId3"/>
    <p:sldId id="453" r:id="rId4"/>
    <p:sldId id="400" r:id="rId5"/>
    <p:sldId id="406" r:id="rId6"/>
    <p:sldId id="452" r:id="rId7"/>
    <p:sldId id="439" r:id="rId8"/>
    <p:sldId id="433" r:id="rId9"/>
    <p:sldId id="444" r:id="rId10"/>
    <p:sldId id="446" r:id="rId11"/>
    <p:sldId id="448" r:id="rId12"/>
    <p:sldId id="447" r:id="rId13"/>
    <p:sldId id="449" r:id="rId14"/>
    <p:sldId id="450" r:id="rId15"/>
    <p:sldId id="454" r:id="rId16"/>
    <p:sldId id="455" r:id="rId17"/>
    <p:sldId id="451" r:id="rId18"/>
    <p:sldId id="33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or Alam Hakimyar" initials="NH" lastIdx="12" clrIdx="0">
    <p:extLst>
      <p:ext uri="{19B8F6BF-5375-455C-9EA6-DF929625EA0E}">
        <p15:presenceInfo xmlns:p15="http://schemas.microsoft.com/office/powerpoint/2012/main" userId="Noor Alam Hakimy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2C77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3379" autoAdjust="0"/>
  </p:normalViewPr>
  <p:slideViewPr>
    <p:cSldViewPr>
      <p:cViewPr varScale="1">
        <p:scale>
          <a:sx n="80" d="100"/>
          <a:sy n="80" d="100"/>
        </p:scale>
        <p:origin x="787" y="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14T01:45:23.532" idx="5">
    <p:pos x="2880" y="2016"/>
    <p:text>Look like it is copied as a picture. You need to change this. Does not look professional</p:text>
    <p:extLst>
      <p:ext uri="{C676402C-5697-4E1C-873F-D02D1690AC5C}">
        <p15:threadingInfo xmlns:p15="http://schemas.microsoft.com/office/powerpoint/2012/main" timeZoneBias="-27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14T01:47:24.633" idx="6">
    <p:pos x="7008" y="768"/>
    <p:text>The text size is too small. Best practice is that it should not be be less than 24 in size</p:text>
    <p:extLst>
      <p:ext uri="{C676402C-5697-4E1C-873F-D02D1690AC5C}">
        <p15:threadingInfo xmlns:p15="http://schemas.microsoft.com/office/powerpoint/2012/main" timeZoneBias="-270"/>
      </p:ext>
    </p:extLst>
  </p:cm>
  <p:cm authorId="1" dt="2020-09-14T01:48:51.351" idx="7">
    <p:pos x="5317" y="1747"/>
    <p:text>I would also remove the design in the middle. Does not look professional</p:text>
    <p:extLst>
      <p:ext uri="{C676402C-5697-4E1C-873F-D02D1690AC5C}">
        <p15:threadingInfo xmlns:p15="http://schemas.microsoft.com/office/powerpoint/2012/main" timeZoneBias="-27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9-14T01:49:19.179" idx="8">
    <p:pos x="7491" y="624"/>
    <p:text>Increase the size of the text please</p:text>
    <p:extLst>
      <p:ext uri="{C676402C-5697-4E1C-873F-D02D1690AC5C}">
        <p15:threadingInfo xmlns:p15="http://schemas.microsoft.com/office/powerpoint/2012/main" timeZoneBias="-27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9-14T01:53:36.569" idx="9">
    <p:pos x="1260" y="2367"/>
    <p:text>How many projects? Please specify the number.</p:text>
    <p:extLst>
      <p:ext uri="{C676402C-5697-4E1C-873F-D02D1690AC5C}">
        <p15:threadingInfo xmlns:p15="http://schemas.microsoft.com/office/powerpoint/2012/main" timeZoneBias="-27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9-14T01:56:20.327" idx="10">
    <p:pos x="7536" y="2400"/>
    <p:text>Please use only one color and funt. Consistency is important.</p:text>
    <p:extLst>
      <p:ext uri="{C676402C-5697-4E1C-873F-D02D1690AC5C}">
        <p15:threadingInfo xmlns:p15="http://schemas.microsoft.com/office/powerpoint/2012/main" timeZoneBias="-27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9-14T01:57:10.443" idx="11">
    <p:pos x="7296" y="640"/>
    <p:text>Please spell out fully</p:text>
    <p:extLst>
      <p:ext uri="{C676402C-5697-4E1C-873F-D02D1690AC5C}">
        <p15:threadingInfo xmlns:p15="http://schemas.microsoft.com/office/powerpoint/2012/main" timeZoneBias="-27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9-14T01:58:01.715" idx="12">
    <p:pos x="7248" y="1248"/>
    <p:text>Are there other slides after this that I havenot see? If not, please remove this.</p:text>
    <p:extLst>
      <p:ext uri="{C676402C-5697-4E1C-873F-D02D1690AC5C}">
        <p15:threadingInfo xmlns:p15="http://schemas.microsoft.com/office/powerpoint/2012/main" timeZoneBias="-27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0BF64-0A8B-48C2-9B6D-8703664D58AD}"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en-US"/>
        </a:p>
      </dgm:t>
    </dgm:pt>
    <dgm:pt modelId="{FEECA9B7-2AF3-41BD-9D52-1FE82EE28291}">
      <dgm:prSet phldrT="[Text]" custT="1"/>
      <dgm:spPr/>
      <dgm:t>
        <a:bodyPr/>
        <a:lstStyle/>
        <a:p>
          <a:r>
            <a:rPr lang="en-US" sz="2400" b="1" dirty="0">
              <a:cs typeface="B Zar" panose="00000400000000000000" pitchFamily="2" charset="-78"/>
            </a:rPr>
            <a:t>Cabinet </a:t>
          </a:r>
        </a:p>
      </dgm:t>
    </dgm:pt>
    <dgm:pt modelId="{E9BB5754-8B3D-4674-A67B-17FB700B084F}" type="sibTrans" cxnId="{3BB2E358-CDAD-44EA-8369-67C87690B41E}">
      <dgm:prSet/>
      <dgm:spPr/>
      <dgm:t>
        <a:bodyPr/>
        <a:lstStyle/>
        <a:p>
          <a:endParaRPr lang="en-US"/>
        </a:p>
      </dgm:t>
    </dgm:pt>
    <dgm:pt modelId="{8F07332D-D661-4312-819F-235DAC7F02E4}" type="parTrans" cxnId="{3BB2E358-CDAD-44EA-8369-67C87690B41E}">
      <dgm:prSet/>
      <dgm:spPr/>
      <dgm:t>
        <a:bodyPr/>
        <a:lstStyle/>
        <a:p>
          <a:endParaRPr lang="en-US"/>
        </a:p>
      </dgm:t>
    </dgm:pt>
    <dgm:pt modelId="{90117435-A028-44AC-898E-1182AF257F74}">
      <dgm:prSet phldrT="[Text]" custT="1"/>
      <dgm:spPr/>
      <dgm:t>
        <a:bodyPr/>
        <a:lstStyle/>
        <a:p>
          <a:r>
            <a:rPr lang="en-US" sz="1800" b="1" dirty="0">
              <a:cs typeface="B Zar" panose="00000400000000000000" pitchFamily="2" charset="-78"/>
            </a:rPr>
            <a:t>High</a:t>
          </a:r>
          <a:r>
            <a:rPr lang="en-US" sz="1800" b="1" baseline="0" dirty="0">
              <a:cs typeface="B Zar" panose="00000400000000000000" pitchFamily="2" charset="-78"/>
            </a:rPr>
            <a:t> Economic Council  </a:t>
          </a:r>
          <a:endParaRPr lang="en-US" sz="1800" b="1" dirty="0">
            <a:cs typeface="B Zar" panose="00000400000000000000" pitchFamily="2" charset="-78"/>
          </a:endParaRPr>
        </a:p>
      </dgm:t>
    </dgm:pt>
    <dgm:pt modelId="{1C400D5A-4B31-47F0-ADF1-BF0FFA831F60}" type="sibTrans" cxnId="{CAE9F337-B1B7-4554-B4B8-306DDEE50E46}">
      <dgm:prSet/>
      <dgm:spPr/>
      <dgm:t>
        <a:bodyPr/>
        <a:lstStyle/>
        <a:p>
          <a:endParaRPr lang="en-US"/>
        </a:p>
      </dgm:t>
    </dgm:pt>
    <dgm:pt modelId="{C81734C9-482C-472A-80C2-C276156B3661}" type="parTrans" cxnId="{CAE9F337-B1B7-4554-B4B8-306DDEE50E46}">
      <dgm:prSet/>
      <dgm:spPr/>
      <dgm:t>
        <a:bodyPr/>
        <a:lstStyle/>
        <a:p>
          <a:endParaRPr lang="en-US"/>
        </a:p>
      </dgm:t>
    </dgm:pt>
    <dgm:pt modelId="{DDE239F8-7530-49A4-A45E-4E3659E59CE7}">
      <dgm:prSet phldrT="[Text]" custT="1"/>
      <dgm:spPr/>
      <dgm:t>
        <a:bodyPr/>
        <a:lstStyle/>
        <a:p>
          <a:r>
            <a:rPr lang="en-US" sz="2400" b="1" dirty="0">
              <a:cs typeface="B Zar" panose="00000400000000000000" pitchFamily="2" charset="-78"/>
            </a:rPr>
            <a:t>Entities</a:t>
          </a:r>
        </a:p>
      </dgm:t>
    </dgm:pt>
    <dgm:pt modelId="{489771F6-A225-4FF6-9131-50F85FF6F6D9}" type="sibTrans" cxnId="{95C3CD46-8C89-4DF8-BF4F-4FAF911D9847}">
      <dgm:prSet/>
      <dgm:spPr/>
      <dgm:t>
        <a:bodyPr/>
        <a:lstStyle/>
        <a:p>
          <a:endParaRPr lang="en-US"/>
        </a:p>
      </dgm:t>
    </dgm:pt>
    <dgm:pt modelId="{D46354C3-0658-4288-B3AF-C71557C63693}" type="parTrans" cxnId="{95C3CD46-8C89-4DF8-BF4F-4FAF911D9847}">
      <dgm:prSet/>
      <dgm:spPr/>
      <dgm:t>
        <a:bodyPr/>
        <a:lstStyle/>
        <a:p>
          <a:endParaRPr lang="en-US"/>
        </a:p>
      </dgm:t>
    </dgm:pt>
    <dgm:pt modelId="{16122239-2105-45DA-AFFA-7C3810FEB538}">
      <dgm:prSet phldrT="[Text]" custT="1"/>
      <dgm:spPr/>
      <dgm:t>
        <a:bodyPr/>
        <a:lstStyle/>
        <a:p>
          <a:r>
            <a:rPr lang="en-US" sz="2400" b="1" dirty="0">
              <a:cs typeface="B Zar" panose="00000400000000000000" pitchFamily="2" charset="-78"/>
            </a:rPr>
            <a:t>DG-PPP(CPA)</a:t>
          </a:r>
        </a:p>
      </dgm:t>
    </dgm:pt>
    <dgm:pt modelId="{CF0E039F-9635-40FF-8A3F-2AF3E51D4EDA}" type="sibTrans" cxnId="{E66C52DE-E0FD-4FBD-9787-99BC03A8B1B4}">
      <dgm:prSet/>
      <dgm:spPr/>
      <dgm:t>
        <a:bodyPr/>
        <a:lstStyle/>
        <a:p>
          <a:endParaRPr lang="en-US"/>
        </a:p>
      </dgm:t>
    </dgm:pt>
    <dgm:pt modelId="{E3428578-2648-4B84-9BF2-9C4792AA93A4}" type="parTrans" cxnId="{E66C52DE-E0FD-4FBD-9787-99BC03A8B1B4}">
      <dgm:prSet/>
      <dgm:spPr/>
      <dgm:t>
        <a:bodyPr/>
        <a:lstStyle/>
        <a:p>
          <a:endParaRPr lang="en-US"/>
        </a:p>
      </dgm:t>
    </dgm:pt>
    <dgm:pt modelId="{990110E9-5C33-44FD-AD2F-858FB45A8953}">
      <dgm:prSet phldrT="[Text]" custT="1"/>
      <dgm:spPr/>
      <dgm:t>
        <a:bodyPr/>
        <a:lstStyle/>
        <a:p>
          <a:r>
            <a:rPr lang="en-US" sz="2400" b="1" dirty="0">
              <a:cs typeface="B Zar" panose="00000400000000000000" pitchFamily="2" charset="-78"/>
            </a:rPr>
            <a:t>Ministry of Finance </a:t>
          </a:r>
        </a:p>
      </dgm:t>
    </dgm:pt>
    <dgm:pt modelId="{D5593CE7-08CE-43B3-A941-D49CBDA3E47B}" type="sibTrans" cxnId="{E44CC1FF-149F-400E-B456-16CDE447D3EB}">
      <dgm:prSet/>
      <dgm:spPr/>
      <dgm:t>
        <a:bodyPr/>
        <a:lstStyle/>
        <a:p>
          <a:endParaRPr lang="en-US"/>
        </a:p>
      </dgm:t>
    </dgm:pt>
    <dgm:pt modelId="{55ECDF4A-6BEC-4441-9AEA-F25984B40BE5}" type="parTrans" cxnId="{E44CC1FF-149F-400E-B456-16CDE447D3EB}">
      <dgm:prSet/>
      <dgm:spPr/>
      <dgm:t>
        <a:bodyPr/>
        <a:lstStyle/>
        <a:p>
          <a:endParaRPr lang="en-US"/>
        </a:p>
      </dgm:t>
    </dgm:pt>
    <dgm:pt modelId="{FAFB9B12-9E8C-4176-8EF5-46E54E94633E}" type="pres">
      <dgm:prSet presAssocID="{60E0BF64-0A8B-48C2-9B6D-8703664D58AD}" presName="cycle" presStyleCnt="0">
        <dgm:presLayoutVars>
          <dgm:dir/>
          <dgm:resizeHandles val="exact"/>
        </dgm:presLayoutVars>
      </dgm:prSet>
      <dgm:spPr/>
    </dgm:pt>
    <dgm:pt modelId="{79F6B171-0223-4B86-8BEE-785FFD94D612}" type="pres">
      <dgm:prSet presAssocID="{990110E9-5C33-44FD-AD2F-858FB45A8953}" presName="node" presStyleLbl="node1" presStyleIdx="0" presStyleCnt="5" custRadScaleRad="97269" custRadScaleInc="1595">
        <dgm:presLayoutVars>
          <dgm:bulletEnabled val="1"/>
        </dgm:presLayoutVars>
      </dgm:prSet>
      <dgm:spPr/>
    </dgm:pt>
    <dgm:pt modelId="{7E7880C5-02C6-4F24-A591-3B36C9A7589E}" type="pres">
      <dgm:prSet presAssocID="{990110E9-5C33-44FD-AD2F-858FB45A8953}" presName="spNode" presStyleCnt="0"/>
      <dgm:spPr/>
    </dgm:pt>
    <dgm:pt modelId="{80FE8271-3787-481C-B5A6-26E331843140}" type="pres">
      <dgm:prSet presAssocID="{D5593CE7-08CE-43B3-A941-D49CBDA3E47B}" presName="sibTrans" presStyleLbl="sibTrans1D1" presStyleIdx="0" presStyleCnt="5"/>
      <dgm:spPr/>
    </dgm:pt>
    <dgm:pt modelId="{912B5999-08C5-4D09-AEA4-0F431C797ABA}" type="pres">
      <dgm:prSet presAssocID="{16122239-2105-45DA-AFFA-7C3810FEB538}" presName="node" presStyleLbl="node1" presStyleIdx="1" presStyleCnt="5" custScaleX="117362" custRadScaleRad="109345" custRadScaleInc="-1900">
        <dgm:presLayoutVars>
          <dgm:bulletEnabled val="1"/>
        </dgm:presLayoutVars>
      </dgm:prSet>
      <dgm:spPr/>
    </dgm:pt>
    <dgm:pt modelId="{1C960FD5-DAA3-4826-90A4-CC2CEBC149BD}" type="pres">
      <dgm:prSet presAssocID="{16122239-2105-45DA-AFFA-7C3810FEB538}" presName="spNode" presStyleCnt="0"/>
      <dgm:spPr/>
    </dgm:pt>
    <dgm:pt modelId="{3ADFE8C2-5F32-4EFA-AE92-DFA34BBCCA7B}" type="pres">
      <dgm:prSet presAssocID="{CF0E039F-9635-40FF-8A3F-2AF3E51D4EDA}" presName="sibTrans" presStyleLbl="sibTrans1D1" presStyleIdx="1" presStyleCnt="5"/>
      <dgm:spPr/>
    </dgm:pt>
    <dgm:pt modelId="{EA5CAD86-59D5-4F7E-AB4A-4C176D909DD4}" type="pres">
      <dgm:prSet presAssocID="{DDE239F8-7530-49A4-A45E-4E3659E59CE7}" presName="node" presStyleLbl="node1" presStyleIdx="2" presStyleCnt="5" custRadScaleRad="110507" custRadScaleInc="-95265">
        <dgm:presLayoutVars>
          <dgm:bulletEnabled val="1"/>
        </dgm:presLayoutVars>
      </dgm:prSet>
      <dgm:spPr/>
    </dgm:pt>
    <dgm:pt modelId="{436C15A8-8840-4540-A3FD-A5126FC0E203}" type="pres">
      <dgm:prSet presAssocID="{DDE239F8-7530-49A4-A45E-4E3659E59CE7}" presName="spNode" presStyleCnt="0"/>
      <dgm:spPr/>
    </dgm:pt>
    <dgm:pt modelId="{EA8F10D9-F9D0-4C8E-8EC1-5B8A9A9CBE63}" type="pres">
      <dgm:prSet presAssocID="{489771F6-A225-4FF6-9131-50F85FF6F6D9}" presName="sibTrans" presStyleLbl="sibTrans1D1" presStyleIdx="2" presStyleCnt="5"/>
      <dgm:spPr/>
    </dgm:pt>
    <dgm:pt modelId="{C28ACE7B-FD60-4398-9E7F-92EBEEAD091C}" type="pres">
      <dgm:prSet presAssocID="{90117435-A028-44AC-898E-1182AF257F74}" presName="node" presStyleLbl="node1" presStyleIdx="3" presStyleCnt="5" custScaleX="126929" custScaleY="88345" custRadScaleRad="104237" custRadScaleInc="21373">
        <dgm:presLayoutVars>
          <dgm:bulletEnabled val="1"/>
        </dgm:presLayoutVars>
      </dgm:prSet>
      <dgm:spPr/>
    </dgm:pt>
    <dgm:pt modelId="{AD8D61C5-4855-4BDA-AEBF-9715A13742AD}" type="pres">
      <dgm:prSet presAssocID="{90117435-A028-44AC-898E-1182AF257F74}" presName="spNode" presStyleCnt="0"/>
      <dgm:spPr/>
    </dgm:pt>
    <dgm:pt modelId="{B7B0DCE8-B229-4844-92BA-69B7FD97C926}" type="pres">
      <dgm:prSet presAssocID="{1C400D5A-4B31-47F0-ADF1-BF0FFA831F60}" presName="sibTrans" presStyleLbl="sibTrans1D1" presStyleIdx="3" presStyleCnt="5"/>
      <dgm:spPr/>
    </dgm:pt>
    <dgm:pt modelId="{8311810C-F812-40C1-937E-0FE23D1ABB63}" type="pres">
      <dgm:prSet presAssocID="{FEECA9B7-2AF3-41BD-9D52-1FE82EE28291}" presName="node" presStyleLbl="node1" presStyleIdx="4" presStyleCnt="5" custScaleX="122873" custRadScaleRad="105067" custRadScaleInc="-14935">
        <dgm:presLayoutVars>
          <dgm:bulletEnabled val="1"/>
        </dgm:presLayoutVars>
      </dgm:prSet>
      <dgm:spPr/>
    </dgm:pt>
    <dgm:pt modelId="{3C40D33A-1040-4575-9867-DFCBD64AE035}" type="pres">
      <dgm:prSet presAssocID="{FEECA9B7-2AF3-41BD-9D52-1FE82EE28291}" presName="spNode" presStyleCnt="0"/>
      <dgm:spPr/>
    </dgm:pt>
    <dgm:pt modelId="{AC17730C-8349-4C10-B534-E05055CBE4E3}" type="pres">
      <dgm:prSet presAssocID="{E9BB5754-8B3D-4674-A67B-17FB700B084F}" presName="sibTrans" presStyleLbl="sibTrans1D1" presStyleIdx="4" presStyleCnt="5"/>
      <dgm:spPr/>
    </dgm:pt>
  </dgm:ptLst>
  <dgm:cxnLst>
    <dgm:cxn modelId="{F7780202-7B41-4F4D-B4BD-1DFF611F9AFA}" type="presOf" srcId="{90117435-A028-44AC-898E-1182AF257F74}" destId="{C28ACE7B-FD60-4398-9E7F-92EBEEAD091C}" srcOrd="0" destOrd="0" presId="urn:microsoft.com/office/officeart/2005/8/layout/cycle6"/>
    <dgm:cxn modelId="{05E35904-4300-4363-BA0D-31E40C2E1B18}" type="presOf" srcId="{990110E9-5C33-44FD-AD2F-858FB45A8953}" destId="{79F6B171-0223-4B86-8BEE-785FFD94D612}" srcOrd="0" destOrd="0" presId="urn:microsoft.com/office/officeart/2005/8/layout/cycle6"/>
    <dgm:cxn modelId="{1C872C05-48CD-44E3-B9CB-AD723E6515A7}" type="presOf" srcId="{DDE239F8-7530-49A4-A45E-4E3659E59CE7}" destId="{EA5CAD86-59D5-4F7E-AB4A-4C176D909DD4}" srcOrd="0" destOrd="0" presId="urn:microsoft.com/office/officeart/2005/8/layout/cycle6"/>
    <dgm:cxn modelId="{008BCD2C-0D59-4035-80D4-76A55F2BB55D}" type="presOf" srcId="{E9BB5754-8B3D-4674-A67B-17FB700B084F}" destId="{AC17730C-8349-4C10-B534-E05055CBE4E3}" srcOrd="0" destOrd="0" presId="urn:microsoft.com/office/officeart/2005/8/layout/cycle6"/>
    <dgm:cxn modelId="{CAE9F337-B1B7-4554-B4B8-306DDEE50E46}" srcId="{60E0BF64-0A8B-48C2-9B6D-8703664D58AD}" destId="{90117435-A028-44AC-898E-1182AF257F74}" srcOrd="3" destOrd="0" parTransId="{C81734C9-482C-472A-80C2-C276156B3661}" sibTransId="{1C400D5A-4B31-47F0-ADF1-BF0FFA831F60}"/>
    <dgm:cxn modelId="{D54F4640-D98F-47BF-9202-6F4529A3BE79}" type="presOf" srcId="{16122239-2105-45DA-AFFA-7C3810FEB538}" destId="{912B5999-08C5-4D09-AEA4-0F431C797ABA}" srcOrd="0" destOrd="0" presId="urn:microsoft.com/office/officeart/2005/8/layout/cycle6"/>
    <dgm:cxn modelId="{5F6F7646-2407-42E5-B212-A22C2FA41D89}" type="presOf" srcId="{CF0E039F-9635-40FF-8A3F-2AF3E51D4EDA}" destId="{3ADFE8C2-5F32-4EFA-AE92-DFA34BBCCA7B}" srcOrd="0" destOrd="0" presId="urn:microsoft.com/office/officeart/2005/8/layout/cycle6"/>
    <dgm:cxn modelId="{95C3CD46-8C89-4DF8-BF4F-4FAF911D9847}" srcId="{60E0BF64-0A8B-48C2-9B6D-8703664D58AD}" destId="{DDE239F8-7530-49A4-A45E-4E3659E59CE7}" srcOrd="2" destOrd="0" parTransId="{D46354C3-0658-4288-B3AF-C71557C63693}" sibTransId="{489771F6-A225-4FF6-9131-50F85FF6F6D9}"/>
    <dgm:cxn modelId="{3BB2E358-CDAD-44EA-8369-67C87690B41E}" srcId="{60E0BF64-0A8B-48C2-9B6D-8703664D58AD}" destId="{FEECA9B7-2AF3-41BD-9D52-1FE82EE28291}" srcOrd="4" destOrd="0" parTransId="{8F07332D-D661-4312-819F-235DAC7F02E4}" sibTransId="{E9BB5754-8B3D-4674-A67B-17FB700B084F}"/>
    <dgm:cxn modelId="{1CDA647C-355C-4D2B-A54C-9728643900E2}" type="presOf" srcId="{FEECA9B7-2AF3-41BD-9D52-1FE82EE28291}" destId="{8311810C-F812-40C1-937E-0FE23D1ABB63}" srcOrd="0" destOrd="0" presId="urn:microsoft.com/office/officeart/2005/8/layout/cycle6"/>
    <dgm:cxn modelId="{27278CB0-A3A2-49E9-8AEE-A15D8011B16D}" type="presOf" srcId="{1C400D5A-4B31-47F0-ADF1-BF0FFA831F60}" destId="{B7B0DCE8-B229-4844-92BA-69B7FD97C926}" srcOrd="0" destOrd="0" presId="urn:microsoft.com/office/officeart/2005/8/layout/cycle6"/>
    <dgm:cxn modelId="{9118CEC9-70BA-497F-951F-3665A42E7B5E}" type="presOf" srcId="{60E0BF64-0A8B-48C2-9B6D-8703664D58AD}" destId="{FAFB9B12-9E8C-4176-8EF5-46E54E94633E}" srcOrd="0" destOrd="0" presId="urn:microsoft.com/office/officeart/2005/8/layout/cycle6"/>
    <dgm:cxn modelId="{E66C52DE-E0FD-4FBD-9787-99BC03A8B1B4}" srcId="{60E0BF64-0A8B-48C2-9B6D-8703664D58AD}" destId="{16122239-2105-45DA-AFFA-7C3810FEB538}" srcOrd="1" destOrd="0" parTransId="{E3428578-2648-4B84-9BF2-9C4792AA93A4}" sibTransId="{CF0E039F-9635-40FF-8A3F-2AF3E51D4EDA}"/>
    <dgm:cxn modelId="{D4A566E8-72BB-412B-AD5B-0DF83478149B}" type="presOf" srcId="{489771F6-A225-4FF6-9131-50F85FF6F6D9}" destId="{EA8F10D9-F9D0-4C8E-8EC1-5B8A9A9CBE63}" srcOrd="0" destOrd="0" presId="urn:microsoft.com/office/officeart/2005/8/layout/cycle6"/>
    <dgm:cxn modelId="{485A01F8-08C0-4DF0-911D-8537CE097771}" type="presOf" srcId="{D5593CE7-08CE-43B3-A941-D49CBDA3E47B}" destId="{80FE8271-3787-481C-B5A6-26E331843140}" srcOrd="0" destOrd="0" presId="urn:microsoft.com/office/officeart/2005/8/layout/cycle6"/>
    <dgm:cxn modelId="{E44CC1FF-149F-400E-B456-16CDE447D3EB}" srcId="{60E0BF64-0A8B-48C2-9B6D-8703664D58AD}" destId="{990110E9-5C33-44FD-AD2F-858FB45A8953}" srcOrd="0" destOrd="0" parTransId="{55ECDF4A-6BEC-4441-9AEA-F25984B40BE5}" sibTransId="{D5593CE7-08CE-43B3-A941-D49CBDA3E47B}"/>
    <dgm:cxn modelId="{3BB46467-7B67-4FF2-8833-744FCE2FBF9E}" type="presParOf" srcId="{FAFB9B12-9E8C-4176-8EF5-46E54E94633E}" destId="{79F6B171-0223-4B86-8BEE-785FFD94D612}" srcOrd="0" destOrd="0" presId="urn:microsoft.com/office/officeart/2005/8/layout/cycle6"/>
    <dgm:cxn modelId="{3E9D60B8-57D2-490C-9EF6-4A8C9D2DDB0A}" type="presParOf" srcId="{FAFB9B12-9E8C-4176-8EF5-46E54E94633E}" destId="{7E7880C5-02C6-4F24-A591-3B36C9A7589E}" srcOrd="1" destOrd="0" presId="urn:microsoft.com/office/officeart/2005/8/layout/cycle6"/>
    <dgm:cxn modelId="{B63C6541-6AEA-4065-AB65-B2F7829D8C86}" type="presParOf" srcId="{FAFB9B12-9E8C-4176-8EF5-46E54E94633E}" destId="{80FE8271-3787-481C-B5A6-26E331843140}" srcOrd="2" destOrd="0" presId="urn:microsoft.com/office/officeart/2005/8/layout/cycle6"/>
    <dgm:cxn modelId="{9ED26D3E-8BCD-4793-A643-EDC6AE73E8CE}" type="presParOf" srcId="{FAFB9B12-9E8C-4176-8EF5-46E54E94633E}" destId="{912B5999-08C5-4D09-AEA4-0F431C797ABA}" srcOrd="3" destOrd="0" presId="urn:microsoft.com/office/officeart/2005/8/layout/cycle6"/>
    <dgm:cxn modelId="{041CA020-926E-4F74-B3B7-EA4058AA51F2}" type="presParOf" srcId="{FAFB9B12-9E8C-4176-8EF5-46E54E94633E}" destId="{1C960FD5-DAA3-4826-90A4-CC2CEBC149BD}" srcOrd="4" destOrd="0" presId="urn:microsoft.com/office/officeart/2005/8/layout/cycle6"/>
    <dgm:cxn modelId="{A636B99C-0D4B-412E-A2E5-521C20A1ADCB}" type="presParOf" srcId="{FAFB9B12-9E8C-4176-8EF5-46E54E94633E}" destId="{3ADFE8C2-5F32-4EFA-AE92-DFA34BBCCA7B}" srcOrd="5" destOrd="0" presId="urn:microsoft.com/office/officeart/2005/8/layout/cycle6"/>
    <dgm:cxn modelId="{E778E53F-82F5-40E8-BA67-CF9B8672548C}" type="presParOf" srcId="{FAFB9B12-9E8C-4176-8EF5-46E54E94633E}" destId="{EA5CAD86-59D5-4F7E-AB4A-4C176D909DD4}" srcOrd="6" destOrd="0" presId="urn:microsoft.com/office/officeart/2005/8/layout/cycle6"/>
    <dgm:cxn modelId="{F3CA6475-11D9-436C-99BA-7C80C8F148EA}" type="presParOf" srcId="{FAFB9B12-9E8C-4176-8EF5-46E54E94633E}" destId="{436C15A8-8840-4540-A3FD-A5126FC0E203}" srcOrd="7" destOrd="0" presId="urn:microsoft.com/office/officeart/2005/8/layout/cycle6"/>
    <dgm:cxn modelId="{B621FE2E-4F69-4EDC-9461-E11371AAC062}" type="presParOf" srcId="{FAFB9B12-9E8C-4176-8EF5-46E54E94633E}" destId="{EA8F10D9-F9D0-4C8E-8EC1-5B8A9A9CBE63}" srcOrd="8" destOrd="0" presId="urn:microsoft.com/office/officeart/2005/8/layout/cycle6"/>
    <dgm:cxn modelId="{2A4FBE6C-A9B9-4D4C-AB5F-DC5F08DBF4B7}" type="presParOf" srcId="{FAFB9B12-9E8C-4176-8EF5-46E54E94633E}" destId="{C28ACE7B-FD60-4398-9E7F-92EBEEAD091C}" srcOrd="9" destOrd="0" presId="urn:microsoft.com/office/officeart/2005/8/layout/cycle6"/>
    <dgm:cxn modelId="{2DFBEC0B-BD39-4EC5-97E1-E07529486BF4}" type="presParOf" srcId="{FAFB9B12-9E8C-4176-8EF5-46E54E94633E}" destId="{AD8D61C5-4855-4BDA-AEBF-9715A13742AD}" srcOrd="10" destOrd="0" presId="urn:microsoft.com/office/officeart/2005/8/layout/cycle6"/>
    <dgm:cxn modelId="{A2E67ADF-C637-48DF-A3D2-20681A544F5B}" type="presParOf" srcId="{FAFB9B12-9E8C-4176-8EF5-46E54E94633E}" destId="{B7B0DCE8-B229-4844-92BA-69B7FD97C926}" srcOrd="11" destOrd="0" presId="urn:microsoft.com/office/officeart/2005/8/layout/cycle6"/>
    <dgm:cxn modelId="{051743C0-46CF-48E8-A5F5-0123743D560B}" type="presParOf" srcId="{FAFB9B12-9E8C-4176-8EF5-46E54E94633E}" destId="{8311810C-F812-40C1-937E-0FE23D1ABB63}" srcOrd="12" destOrd="0" presId="urn:microsoft.com/office/officeart/2005/8/layout/cycle6"/>
    <dgm:cxn modelId="{7CA1AD16-F679-4782-8A8D-355248BD8D90}" type="presParOf" srcId="{FAFB9B12-9E8C-4176-8EF5-46E54E94633E}" destId="{3C40D33A-1040-4575-9867-DFCBD64AE035}" srcOrd="13" destOrd="0" presId="urn:microsoft.com/office/officeart/2005/8/layout/cycle6"/>
    <dgm:cxn modelId="{0076363A-99B2-41C6-99DF-E3BE1158AC22}" type="presParOf" srcId="{FAFB9B12-9E8C-4176-8EF5-46E54E94633E}" destId="{AC17730C-8349-4C10-B534-E05055CBE4E3}"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2C985C-07C3-48B9-9F5A-3D6E24489AE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9C99A40-C535-4ACB-BF0E-DC74379D8C82}">
      <dgm:prSet phldrT="[Text]"/>
      <dgm:spPr/>
      <dgm:t>
        <a:bodyPr/>
        <a:lstStyle/>
        <a:p>
          <a:r>
            <a:rPr lang="en-US" dirty="0"/>
            <a:t>Policy / Legal framework Making</a:t>
          </a:r>
        </a:p>
      </dgm:t>
    </dgm:pt>
    <dgm:pt modelId="{CB58BF51-87D2-423E-ABAE-68D0B3F662FB}" type="parTrans" cxnId="{DAEC76EF-AB36-4C12-8878-EF3EB5E16C78}">
      <dgm:prSet/>
      <dgm:spPr/>
      <dgm:t>
        <a:bodyPr/>
        <a:lstStyle/>
        <a:p>
          <a:endParaRPr lang="en-US"/>
        </a:p>
      </dgm:t>
    </dgm:pt>
    <dgm:pt modelId="{CF9AE637-AA51-412D-B7F4-2C8577C704B9}" type="sibTrans" cxnId="{DAEC76EF-AB36-4C12-8878-EF3EB5E16C78}">
      <dgm:prSet/>
      <dgm:spPr/>
      <dgm:t>
        <a:bodyPr/>
        <a:lstStyle/>
        <a:p>
          <a:endParaRPr lang="en-US"/>
        </a:p>
      </dgm:t>
    </dgm:pt>
    <dgm:pt modelId="{3AF2D9D4-FF72-4461-B002-E05FF7A69F78}">
      <dgm:prSet phldrT="[Text]"/>
      <dgm:spPr/>
      <dgm:t>
        <a:bodyPr/>
        <a:lstStyle/>
        <a:p>
          <a:r>
            <a:rPr lang="en-US" dirty="0"/>
            <a:t>Technical support to entities</a:t>
          </a:r>
        </a:p>
      </dgm:t>
    </dgm:pt>
    <dgm:pt modelId="{2FF3CD92-C9A0-49BA-B2D4-573C676199C7}" type="parTrans" cxnId="{FFE688D3-8B0C-432F-BA18-FF60492A7A43}">
      <dgm:prSet/>
      <dgm:spPr/>
      <dgm:t>
        <a:bodyPr/>
        <a:lstStyle/>
        <a:p>
          <a:endParaRPr lang="en-US"/>
        </a:p>
      </dgm:t>
    </dgm:pt>
    <dgm:pt modelId="{2E494F80-1AFF-4BB7-9D65-ABB8B96F856F}" type="sibTrans" cxnId="{FFE688D3-8B0C-432F-BA18-FF60492A7A43}">
      <dgm:prSet/>
      <dgm:spPr/>
      <dgm:t>
        <a:bodyPr/>
        <a:lstStyle/>
        <a:p>
          <a:endParaRPr lang="en-US"/>
        </a:p>
      </dgm:t>
    </dgm:pt>
    <dgm:pt modelId="{28A4B380-D853-4744-8C1E-C73FC8699684}">
      <dgm:prSet phldrT="[Text]"/>
      <dgm:spPr/>
      <dgm:t>
        <a:bodyPr/>
        <a:lstStyle/>
        <a:p>
          <a:r>
            <a:rPr lang="en-US" dirty="0"/>
            <a:t>Stakeholders Engagement</a:t>
          </a:r>
        </a:p>
      </dgm:t>
    </dgm:pt>
    <dgm:pt modelId="{0679F1A2-D298-43D6-9CFE-5FB8C2DE2F4F}" type="parTrans" cxnId="{ECCB866A-82F0-45D3-B3DC-D7E322778DFA}">
      <dgm:prSet/>
      <dgm:spPr/>
      <dgm:t>
        <a:bodyPr/>
        <a:lstStyle/>
        <a:p>
          <a:endParaRPr lang="en-US"/>
        </a:p>
      </dgm:t>
    </dgm:pt>
    <dgm:pt modelId="{97493153-D4D7-44FE-847D-8E1A821BA31F}" type="sibTrans" cxnId="{ECCB866A-82F0-45D3-B3DC-D7E322778DFA}">
      <dgm:prSet/>
      <dgm:spPr/>
      <dgm:t>
        <a:bodyPr/>
        <a:lstStyle/>
        <a:p>
          <a:endParaRPr lang="en-US"/>
        </a:p>
      </dgm:t>
    </dgm:pt>
    <dgm:pt modelId="{9E6F05C9-8778-4CBC-B65B-5272255EF3FC}">
      <dgm:prSet phldrT="[Text]" custT="1"/>
      <dgm:spPr/>
      <dgm:t>
        <a:bodyPr/>
        <a:lstStyle/>
        <a:p>
          <a:r>
            <a:rPr lang="en-US" sz="1400" dirty="0"/>
            <a:t>documents standardization </a:t>
          </a:r>
        </a:p>
      </dgm:t>
    </dgm:pt>
    <dgm:pt modelId="{14E8DAF6-E73A-47F4-B149-1C37452A6C98}" type="parTrans" cxnId="{2A965592-9A88-4A50-B739-39213491C9DE}">
      <dgm:prSet/>
      <dgm:spPr/>
      <dgm:t>
        <a:bodyPr/>
        <a:lstStyle/>
        <a:p>
          <a:endParaRPr lang="en-US"/>
        </a:p>
      </dgm:t>
    </dgm:pt>
    <dgm:pt modelId="{413E7ED2-AE17-417A-9329-61EE661E37D5}" type="sibTrans" cxnId="{2A965592-9A88-4A50-B739-39213491C9DE}">
      <dgm:prSet/>
      <dgm:spPr/>
      <dgm:t>
        <a:bodyPr/>
        <a:lstStyle/>
        <a:p>
          <a:endParaRPr lang="en-US"/>
        </a:p>
      </dgm:t>
    </dgm:pt>
    <dgm:pt modelId="{BFA9ACB0-5A08-4B3A-B51B-E175DAC110F1}">
      <dgm:prSet phldrT="[Text]"/>
      <dgm:spPr/>
      <dgm:t>
        <a:bodyPr/>
        <a:lstStyle/>
        <a:p>
          <a:r>
            <a:rPr lang="en-US" dirty="0"/>
            <a:t>CPA</a:t>
          </a:r>
        </a:p>
      </dgm:t>
    </dgm:pt>
    <dgm:pt modelId="{A748CED2-D0E3-472C-A179-4E39DAD66CF6}" type="sibTrans" cxnId="{06445887-F6B7-4613-8A55-B570186E3A28}">
      <dgm:prSet/>
      <dgm:spPr/>
      <dgm:t>
        <a:bodyPr/>
        <a:lstStyle/>
        <a:p>
          <a:endParaRPr lang="en-US"/>
        </a:p>
      </dgm:t>
    </dgm:pt>
    <dgm:pt modelId="{E81E0A2F-7A94-4F79-B634-482970FE26DA}" type="parTrans" cxnId="{06445887-F6B7-4613-8A55-B570186E3A28}">
      <dgm:prSet/>
      <dgm:spPr/>
      <dgm:t>
        <a:bodyPr/>
        <a:lstStyle/>
        <a:p>
          <a:endParaRPr lang="en-US"/>
        </a:p>
      </dgm:t>
    </dgm:pt>
    <dgm:pt modelId="{697F141A-2F03-4973-87B3-0BC520B81762}">
      <dgm:prSet phldrT="[Text]"/>
      <dgm:spPr/>
      <dgm:t>
        <a:bodyPr/>
        <a:lstStyle/>
        <a:p>
          <a:r>
            <a:rPr lang="en-US" dirty="0"/>
            <a:t>Market testing and market sounding</a:t>
          </a:r>
        </a:p>
      </dgm:t>
    </dgm:pt>
    <dgm:pt modelId="{F850151D-A553-4217-93D2-B51D86435F74}" type="parTrans" cxnId="{114B5C02-507A-4F4B-8AE2-A2B92AAB9E3A}">
      <dgm:prSet/>
      <dgm:spPr/>
      <dgm:t>
        <a:bodyPr/>
        <a:lstStyle/>
        <a:p>
          <a:endParaRPr lang="en-US"/>
        </a:p>
      </dgm:t>
    </dgm:pt>
    <dgm:pt modelId="{13E36567-14C9-4B47-85F6-6277DC384EBF}" type="sibTrans" cxnId="{114B5C02-507A-4F4B-8AE2-A2B92AAB9E3A}">
      <dgm:prSet/>
      <dgm:spPr/>
      <dgm:t>
        <a:bodyPr/>
        <a:lstStyle/>
        <a:p>
          <a:endParaRPr lang="en-US"/>
        </a:p>
      </dgm:t>
    </dgm:pt>
    <dgm:pt modelId="{DA916396-B847-4605-9897-99A32E1C7F5E}">
      <dgm:prSet phldrT="[Text]"/>
      <dgm:spPr/>
      <dgm:t>
        <a:bodyPr/>
        <a:lstStyle/>
        <a:p>
          <a:r>
            <a:rPr lang="en-US" dirty="0"/>
            <a:t>Facilitating approvals and supports to the project</a:t>
          </a:r>
        </a:p>
      </dgm:t>
    </dgm:pt>
    <dgm:pt modelId="{588AB5CF-1E86-4091-B184-4522E0D10C97}" type="parTrans" cxnId="{982E675D-C7E6-43B6-9DFF-A19B2F9FC124}">
      <dgm:prSet/>
      <dgm:spPr/>
      <dgm:t>
        <a:bodyPr/>
        <a:lstStyle/>
        <a:p>
          <a:endParaRPr lang="en-US"/>
        </a:p>
      </dgm:t>
    </dgm:pt>
    <dgm:pt modelId="{8CFCD6F7-B719-4092-8D7E-9CFFCE42F6C2}" type="sibTrans" cxnId="{982E675D-C7E6-43B6-9DFF-A19B2F9FC124}">
      <dgm:prSet/>
      <dgm:spPr/>
      <dgm:t>
        <a:bodyPr/>
        <a:lstStyle/>
        <a:p>
          <a:endParaRPr lang="en-US"/>
        </a:p>
      </dgm:t>
    </dgm:pt>
    <dgm:pt modelId="{C4AA4CDB-6189-4622-86AA-56E7FBCB0B0D}">
      <dgm:prSet phldrT="[Text]"/>
      <dgm:spPr/>
      <dgm:t>
        <a:bodyPr/>
        <a:lstStyle/>
        <a:p>
          <a:r>
            <a:rPr lang="en-US" dirty="0"/>
            <a:t>Ensuring Transparency accountability</a:t>
          </a:r>
        </a:p>
      </dgm:t>
    </dgm:pt>
    <dgm:pt modelId="{758A4F4F-33CD-4026-8FC1-20689DCBC77D}" type="parTrans" cxnId="{85451091-E0A0-4875-866E-5F685EA065D0}">
      <dgm:prSet/>
      <dgm:spPr/>
      <dgm:t>
        <a:bodyPr/>
        <a:lstStyle/>
        <a:p>
          <a:endParaRPr lang="en-US"/>
        </a:p>
      </dgm:t>
    </dgm:pt>
    <dgm:pt modelId="{4AE26D42-EF11-4DFD-850C-AE388D2B3B67}" type="sibTrans" cxnId="{85451091-E0A0-4875-866E-5F685EA065D0}">
      <dgm:prSet/>
      <dgm:spPr/>
      <dgm:t>
        <a:bodyPr/>
        <a:lstStyle/>
        <a:p>
          <a:endParaRPr lang="en-US"/>
        </a:p>
      </dgm:t>
    </dgm:pt>
    <dgm:pt modelId="{140893B3-060D-4323-9DD0-13A2288F0BA4}">
      <dgm:prSet phldrT="[Text]"/>
      <dgm:spPr/>
      <dgm:t>
        <a:bodyPr/>
        <a:lstStyle/>
        <a:p>
          <a:r>
            <a:rPr lang="en-US" dirty="0"/>
            <a:t>PPP Projects Monitoring</a:t>
          </a:r>
        </a:p>
      </dgm:t>
    </dgm:pt>
    <dgm:pt modelId="{1FCA2227-299B-4BFB-90DC-C9468E077D86}" type="parTrans" cxnId="{B8B1A1A1-4204-4C95-A3DC-991FE3F2ACB9}">
      <dgm:prSet/>
      <dgm:spPr/>
      <dgm:t>
        <a:bodyPr/>
        <a:lstStyle/>
        <a:p>
          <a:endParaRPr lang="en-US"/>
        </a:p>
      </dgm:t>
    </dgm:pt>
    <dgm:pt modelId="{77706ECD-7EE1-4D9D-AC17-8838489C42FE}" type="sibTrans" cxnId="{B8B1A1A1-4204-4C95-A3DC-991FE3F2ACB9}">
      <dgm:prSet/>
      <dgm:spPr/>
      <dgm:t>
        <a:bodyPr/>
        <a:lstStyle/>
        <a:p>
          <a:endParaRPr lang="en-US"/>
        </a:p>
      </dgm:t>
    </dgm:pt>
    <dgm:pt modelId="{AA30DA6A-6B72-4E9E-A1F5-474141B1541D}" type="pres">
      <dgm:prSet presAssocID="{272C985C-07C3-48B9-9F5A-3D6E24489AE3}" presName="composite" presStyleCnt="0">
        <dgm:presLayoutVars>
          <dgm:chMax val="1"/>
          <dgm:dir/>
          <dgm:resizeHandles val="exact"/>
        </dgm:presLayoutVars>
      </dgm:prSet>
      <dgm:spPr/>
    </dgm:pt>
    <dgm:pt modelId="{13BBE7BF-E64D-484E-BA20-2DF4D8090253}" type="pres">
      <dgm:prSet presAssocID="{272C985C-07C3-48B9-9F5A-3D6E24489AE3}" presName="radial" presStyleCnt="0">
        <dgm:presLayoutVars>
          <dgm:animLvl val="ctr"/>
        </dgm:presLayoutVars>
      </dgm:prSet>
      <dgm:spPr/>
    </dgm:pt>
    <dgm:pt modelId="{0E70DF6E-56DB-496E-B0A3-E29995BCCC48}" type="pres">
      <dgm:prSet presAssocID="{BFA9ACB0-5A08-4B3A-B51B-E175DAC110F1}" presName="centerShape" presStyleLbl="vennNode1" presStyleIdx="0" presStyleCnt="9"/>
      <dgm:spPr/>
    </dgm:pt>
    <dgm:pt modelId="{82748B74-A358-42C3-A6EF-BACA808E5D5A}" type="pres">
      <dgm:prSet presAssocID="{C9C99A40-C535-4ACB-BF0E-DC74379D8C82}" presName="node" presStyleLbl="vennNode1" presStyleIdx="1" presStyleCnt="9" custRadScaleRad="97333" custRadScaleInc="1772">
        <dgm:presLayoutVars>
          <dgm:bulletEnabled val="1"/>
        </dgm:presLayoutVars>
      </dgm:prSet>
      <dgm:spPr/>
    </dgm:pt>
    <dgm:pt modelId="{B18C0F8A-21A8-4209-BBBE-B5E60B58BDB2}" type="pres">
      <dgm:prSet presAssocID="{3AF2D9D4-FF72-4461-B002-E05FF7A69F78}" presName="node" presStyleLbl="vennNode1" presStyleIdx="2" presStyleCnt="9">
        <dgm:presLayoutVars>
          <dgm:bulletEnabled val="1"/>
        </dgm:presLayoutVars>
      </dgm:prSet>
      <dgm:spPr/>
    </dgm:pt>
    <dgm:pt modelId="{2C589824-B3FD-4219-83AA-F6A740C4BD62}" type="pres">
      <dgm:prSet presAssocID="{28A4B380-D853-4744-8C1E-C73FC8699684}" presName="node" presStyleLbl="vennNode1" presStyleIdx="3" presStyleCnt="9">
        <dgm:presLayoutVars>
          <dgm:bulletEnabled val="1"/>
        </dgm:presLayoutVars>
      </dgm:prSet>
      <dgm:spPr/>
    </dgm:pt>
    <dgm:pt modelId="{85B85F97-A1D3-4C47-9B73-DE3190A3FE2F}" type="pres">
      <dgm:prSet presAssocID="{9E6F05C9-8778-4CBC-B65B-5272255EF3FC}" presName="node" presStyleLbl="vennNode1" presStyleIdx="4" presStyleCnt="9">
        <dgm:presLayoutVars>
          <dgm:bulletEnabled val="1"/>
        </dgm:presLayoutVars>
      </dgm:prSet>
      <dgm:spPr/>
    </dgm:pt>
    <dgm:pt modelId="{9A54B49B-387D-4881-94CD-EE87DE75A3DF}" type="pres">
      <dgm:prSet presAssocID="{DA916396-B847-4605-9897-99A32E1C7F5E}" presName="node" presStyleLbl="vennNode1" presStyleIdx="5" presStyleCnt="9">
        <dgm:presLayoutVars>
          <dgm:bulletEnabled val="1"/>
        </dgm:presLayoutVars>
      </dgm:prSet>
      <dgm:spPr/>
    </dgm:pt>
    <dgm:pt modelId="{6C98541F-EA3C-47BC-9E94-BBDF4137F4D2}" type="pres">
      <dgm:prSet presAssocID="{C4AA4CDB-6189-4622-86AA-56E7FBCB0B0D}" presName="node" presStyleLbl="vennNode1" presStyleIdx="6" presStyleCnt="9">
        <dgm:presLayoutVars>
          <dgm:bulletEnabled val="1"/>
        </dgm:presLayoutVars>
      </dgm:prSet>
      <dgm:spPr/>
    </dgm:pt>
    <dgm:pt modelId="{5DEA9E8C-99DB-457B-B093-50DC26B4F318}" type="pres">
      <dgm:prSet presAssocID="{697F141A-2F03-4973-87B3-0BC520B81762}" presName="node" presStyleLbl="vennNode1" presStyleIdx="7" presStyleCnt="9">
        <dgm:presLayoutVars>
          <dgm:bulletEnabled val="1"/>
        </dgm:presLayoutVars>
      </dgm:prSet>
      <dgm:spPr/>
    </dgm:pt>
    <dgm:pt modelId="{A55ED58A-FA68-45EF-A8F0-22083FC148E2}" type="pres">
      <dgm:prSet presAssocID="{140893B3-060D-4323-9DD0-13A2288F0BA4}" presName="node" presStyleLbl="vennNode1" presStyleIdx="8" presStyleCnt="9">
        <dgm:presLayoutVars>
          <dgm:bulletEnabled val="1"/>
        </dgm:presLayoutVars>
      </dgm:prSet>
      <dgm:spPr/>
    </dgm:pt>
  </dgm:ptLst>
  <dgm:cxnLst>
    <dgm:cxn modelId="{114B5C02-507A-4F4B-8AE2-A2B92AAB9E3A}" srcId="{BFA9ACB0-5A08-4B3A-B51B-E175DAC110F1}" destId="{697F141A-2F03-4973-87B3-0BC520B81762}" srcOrd="6" destOrd="0" parTransId="{F850151D-A553-4217-93D2-B51D86435F74}" sibTransId="{13E36567-14C9-4B47-85F6-6277DC384EBF}"/>
    <dgm:cxn modelId="{36720A22-3F01-40A8-95FD-344C1D2E424F}" type="presOf" srcId="{9E6F05C9-8778-4CBC-B65B-5272255EF3FC}" destId="{85B85F97-A1D3-4C47-9B73-DE3190A3FE2F}" srcOrd="0" destOrd="0" presId="urn:microsoft.com/office/officeart/2005/8/layout/radial3"/>
    <dgm:cxn modelId="{98BF5538-6165-4AC5-B9D6-5FAEE11B47B5}" type="presOf" srcId="{BFA9ACB0-5A08-4B3A-B51B-E175DAC110F1}" destId="{0E70DF6E-56DB-496E-B0A3-E29995BCCC48}" srcOrd="0" destOrd="0" presId="urn:microsoft.com/office/officeart/2005/8/layout/radial3"/>
    <dgm:cxn modelId="{CC4ADC38-B81F-4EE7-9093-74874A92D30F}" type="presOf" srcId="{697F141A-2F03-4973-87B3-0BC520B81762}" destId="{5DEA9E8C-99DB-457B-B093-50DC26B4F318}" srcOrd="0" destOrd="0" presId="urn:microsoft.com/office/officeart/2005/8/layout/radial3"/>
    <dgm:cxn modelId="{982E675D-C7E6-43B6-9DFF-A19B2F9FC124}" srcId="{BFA9ACB0-5A08-4B3A-B51B-E175DAC110F1}" destId="{DA916396-B847-4605-9897-99A32E1C7F5E}" srcOrd="4" destOrd="0" parTransId="{588AB5CF-1E86-4091-B184-4522E0D10C97}" sibTransId="{8CFCD6F7-B719-4092-8D7E-9CFFCE42F6C2}"/>
    <dgm:cxn modelId="{ECCB866A-82F0-45D3-B3DC-D7E322778DFA}" srcId="{BFA9ACB0-5A08-4B3A-B51B-E175DAC110F1}" destId="{28A4B380-D853-4744-8C1E-C73FC8699684}" srcOrd="2" destOrd="0" parTransId="{0679F1A2-D298-43D6-9CFE-5FB8C2DE2F4F}" sibTransId="{97493153-D4D7-44FE-847D-8E1A821BA31F}"/>
    <dgm:cxn modelId="{37ED5A4F-7B5C-4224-AF51-398D497AE99E}" type="presOf" srcId="{C9C99A40-C535-4ACB-BF0E-DC74379D8C82}" destId="{82748B74-A358-42C3-A6EF-BACA808E5D5A}" srcOrd="0" destOrd="0" presId="urn:microsoft.com/office/officeart/2005/8/layout/radial3"/>
    <dgm:cxn modelId="{35B79F50-2F1D-4EDF-A977-F3C2D8B11257}" type="presOf" srcId="{3AF2D9D4-FF72-4461-B002-E05FF7A69F78}" destId="{B18C0F8A-21A8-4209-BBBE-B5E60B58BDB2}" srcOrd="0" destOrd="0" presId="urn:microsoft.com/office/officeart/2005/8/layout/radial3"/>
    <dgm:cxn modelId="{3925027E-EE80-4679-8F5A-A4AE43C8EA64}" type="presOf" srcId="{140893B3-060D-4323-9DD0-13A2288F0BA4}" destId="{A55ED58A-FA68-45EF-A8F0-22083FC148E2}" srcOrd="0" destOrd="0" presId="urn:microsoft.com/office/officeart/2005/8/layout/radial3"/>
    <dgm:cxn modelId="{06445887-F6B7-4613-8A55-B570186E3A28}" srcId="{272C985C-07C3-48B9-9F5A-3D6E24489AE3}" destId="{BFA9ACB0-5A08-4B3A-B51B-E175DAC110F1}" srcOrd="0" destOrd="0" parTransId="{E81E0A2F-7A94-4F79-B634-482970FE26DA}" sibTransId="{A748CED2-D0E3-472C-A179-4E39DAD66CF6}"/>
    <dgm:cxn modelId="{85451091-E0A0-4875-866E-5F685EA065D0}" srcId="{BFA9ACB0-5A08-4B3A-B51B-E175DAC110F1}" destId="{C4AA4CDB-6189-4622-86AA-56E7FBCB0B0D}" srcOrd="5" destOrd="0" parTransId="{758A4F4F-33CD-4026-8FC1-20689DCBC77D}" sibTransId="{4AE26D42-EF11-4DFD-850C-AE388D2B3B67}"/>
    <dgm:cxn modelId="{2A965592-9A88-4A50-B739-39213491C9DE}" srcId="{BFA9ACB0-5A08-4B3A-B51B-E175DAC110F1}" destId="{9E6F05C9-8778-4CBC-B65B-5272255EF3FC}" srcOrd="3" destOrd="0" parTransId="{14E8DAF6-E73A-47F4-B149-1C37452A6C98}" sibTransId="{413E7ED2-AE17-417A-9329-61EE661E37D5}"/>
    <dgm:cxn modelId="{B8B1A1A1-4204-4C95-A3DC-991FE3F2ACB9}" srcId="{BFA9ACB0-5A08-4B3A-B51B-E175DAC110F1}" destId="{140893B3-060D-4323-9DD0-13A2288F0BA4}" srcOrd="7" destOrd="0" parTransId="{1FCA2227-299B-4BFB-90DC-C9468E077D86}" sibTransId="{77706ECD-7EE1-4D9D-AC17-8838489C42FE}"/>
    <dgm:cxn modelId="{BA051AB0-7D77-4F89-84C0-60A7EED6E8F0}" type="presOf" srcId="{DA916396-B847-4605-9897-99A32E1C7F5E}" destId="{9A54B49B-387D-4881-94CD-EE87DE75A3DF}" srcOrd="0" destOrd="0" presId="urn:microsoft.com/office/officeart/2005/8/layout/radial3"/>
    <dgm:cxn modelId="{62CEFDB7-8D45-4F6E-BFD1-1EEB7FB6F436}" type="presOf" srcId="{272C985C-07C3-48B9-9F5A-3D6E24489AE3}" destId="{AA30DA6A-6B72-4E9E-A1F5-474141B1541D}" srcOrd="0" destOrd="0" presId="urn:microsoft.com/office/officeart/2005/8/layout/radial3"/>
    <dgm:cxn modelId="{7F1DCAC0-C2BB-4865-99CE-0F88A8629854}" type="presOf" srcId="{C4AA4CDB-6189-4622-86AA-56E7FBCB0B0D}" destId="{6C98541F-EA3C-47BC-9E94-BBDF4137F4D2}" srcOrd="0" destOrd="0" presId="urn:microsoft.com/office/officeart/2005/8/layout/radial3"/>
    <dgm:cxn modelId="{FFE688D3-8B0C-432F-BA18-FF60492A7A43}" srcId="{BFA9ACB0-5A08-4B3A-B51B-E175DAC110F1}" destId="{3AF2D9D4-FF72-4461-B002-E05FF7A69F78}" srcOrd="1" destOrd="0" parTransId="{2FF3CD92-C9A0-49BA-B2D4-573C676199C7}" sibTransId="{2E494F80-1AFF-4BB7-9D65-ABB8B96F856F}"/>
    <dgm:cxn modelId="{2DF48BEA-F3A1-459E-AEFA-5D303CF01131}" type="presOf" srcId="{28A4B380-D853-4744-8C1E-C73FC8699684}" destId="{2C589824-B3FD-4219-83AA-F6A740C4BD62}" srcOrd="0" destOrd="0" presId="urn:microsoft.com/office/officeart/2005/8/layout/radial3"/>
    <dgm:cxn modelId="{DAEC76EF-AB36-4C12-8878-EF3EB5E16C78}" srcId="{BFA9ACB0-5A08-4B3A-B51B-E175DAC110F1}" destId="{C9C99A40-C535-4ACB-BF0E-DC74379D8C82}" srcOrd="0" destOrd="0" parTransId="{CB58BF51-87D2-423E-ABAE-68D0B3F662FB}" sibTransId="{CF9AE637-AA51-412D-B7F4-2C8577C704B9}"/>
    <dgm:cxn modelId="{4351B789-58E7-4AFB-82AE-AFD97F342759}" type="presParOf" srcId="{AA30DA6A-6B72-4E9E-A1F5-474141B1541D}" destId="{13BBE7BF-E64D-484E-BA20-2DF4D8090253}" srcOrd="0" destOrd="0" presId="urn:microsoft.com/office/officeart/2005/8/layout/radial3"/>
    <dgm:cxn modelId="{F1FAF7F5-DF66-42C6-8B5D-836B55860791}" type="presParOf" srcId="{13BBE7BF-E64D-484E-BA20-2DF4D8090253}" destId="{0E70DF6E-56DB-496E-B0A3-E29995BCCC48}" srcOrd="0" destOrd="0" presId="urn:microsoft.com/office/officeart/2005/8/layout/radial3"/>
    <dgm:cxn modelId="{F20E7814-B42B-4B7F-A78C-92B2A1FC9403}" type="presParOf" srcId="{13BBE7BF-E64D-484E-BA20-2DF4D8090253}" destId="{82748B74-A358-42C3-A6EF-BACA808E5D5A}" srcOrd="1" destOrd="0" presId="urn:microsoft.com/office/officeart/2005/8/layout/radial3"/>
    <dgm:cxn modelId="{E869D143-0532-45C4-9943-A9A3DE9F8A5A}" type="presParOf" srcId="{13BBE7BF-E64D-484E-BA20-2DF4D8090253}" destId="{B18C0F8A-21A8-4209-BBBE-B5E60B58BDB2}" srcOrd="2" destOrd="0" presId="urn:microsoft.com/office/officeart/2005/8/layout/radial3"/>
    <dgm:cxn modelId="{D04D7DF1-4F27-465E-AF28-11098545ED1E}" type="presParOf" srcId="{13BBE7BF-E64D-484E-BA20-2DF4D8090253}" destId="{2C589824-B3FD-4219-83AA-F6A740C4BD62}" srcOrd="3" destOrd="0" presId="urn:microsoft.com/office/officeart/2005/8/layout/radial3"/>
    <dgm:cxn modelId="{41C40343-BE95-41C7-B42B-3740C3C814C7}" type="presParOf" srcId="{13BBE7BF-E64D-484E-BA20-2DF4D8090253}" destId="{85B85F97-A1D3-4C47-9B73-DE3190A3FE2F}" srcOrd="4" destOrd="0" presId="urn:microsoft.com/office/officeart/2005/8/layout/radial3"/>
    <dgm:cxn modelId="{E33B7BB0-8794-4FFC-B40D-1289AB66C710}" type="presParOf" srcId="{13BBE7BF-E64D-484E-BA20-2DF4D8090253}" destId="{9A54B49B-387D-4881-94CD-EE87DE75A3DF}" srcOrd="5" destOrd="0" presId="urn:microsoft.com/office/officeart/2005/8/layout/radial3"/>
    <dgm:cxn modelId="{3411DD76-A95B-4F44-9FE8-5CB9DE8C313B}" type="presParOf" srcId="{13BBE7BF-E64D-484E-BA20-2DF4D8090253}" destId="{6C98541F-EA3C-47BC-9E94-BBDF4137F4D2}" srcOrd="6" destOrd="0" presId="urn:microsoft.com/office/officeart/2005/8/layout/radial3"/>
    <dgm:cxn modelId="{D9801A01-93E2-467A-939B-D3BF0AEC3ADE}" type="presParOf" srcId="{13BBE7BF-E64D-484E-BA20-2DF4D8090253}" destId="{5DEA9E8C-99DB-457B-B093-50DC26B4F318}" srcOrd="7" destOrd="0" presId="urn:microsoft.com/office/officeart/2005/8/layout/radial3"/>
    <dgm:cxn modelId="{17C6F233-EB94-4898-9617-4B6B4008C230}" type="presParOf" srcId="{13BBE7BF-E64D-484E-BA20-2DF4D8090253}" destId="{A55ED58A-FA68-45EF-A8F0-22083FC148E2}"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6B171-0223-4B86-8BEE-785FFD94D612}">
      <dsp:nvSpPr>
        <dsp:cNvPr id="0" name=""/>
        <dsp:cNvSpPr/>
      </dsp:nvSpPr>
      <dsp:spPr>
        <a:xfrm>
          <a:off x="3179341" y="64270"/>
          <a:ext cx="1798439" cy="116898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cs typeface="B Zar" panose="00000400000000000000" pitchFamily="2" charset="-78"/>
            </a:rPr>
            <a:t>Ministry of Finance </a:t>
          </a:r>
        </a:p>
      </dsp:txBody>
      <dsp:txXfrm>
        <a:off x="3236406" y="121335"/>
        <a:ext cx="1684309" cy="1054855"/>
      </dsp:txXfrm>
    </dsp:sp>
    <dsp:sp modelId="{80FE8271-3787-481C-B5A6-26E331843140}">
      <dsp:nvSpPr>
        <dsp:cNvPr id="0" name=""/>
        <dsp:cNvSpPr/>
      </dsp:nvSpPr>
      <dsp:spPr>
        <a:xfrm>
          <a:off x="2166164" y="791933"/>
          <a:ext cx="4672563" cy="4672563"/>
        </a:xfrm>
        <a:custGeom>
          <a:avLst/>
          <a:gdLst/>
          <a:ahLst/>
          <a:cxnLst/>
          <a:rect l="0" t="0" r="0" b="0"/>
          <a:pathLst>
            <a:path>
              <a:moveTo>
                <a:pt x="2825374" y="51768"/>
              </a:moveTo>
              <a:arcTo wR="2336281" hR="2336281" stAng="16925045" swAng="206034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2B5999-08C5-4D09-AEA4-0F431C797ABA}">
      <dsp:nvSpPr>
        <dsp:cNvPr id="0" name=""/>
        <dsp:cNvSpPr/>
      </dsp:nvSpPr>
      <dsp:spPr>
        <a:xfrm>
          <a:off x="5431252" y="1527969"/>
          <a:ext cx="2110684" cy="116898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cs typeface="B Zar" panose="00000400000000000000" pitchFamily="2" charset="-78"/>
            </a:rPr>
            <a:t>DG-PPP(CPA)</a:t>
          </a:r>
        </a:p>
      </dsp:txBody>
      <dsp:txXfrm>
        <a:off x="5488317" y="1585034"/>
        <a:ext cx="1996554" cy="1054855"/>
      </dsp:txXfrm>
    </dsp:sp>
    <dsp:sp modelId="{3ADFE8C2-5F32-4EFA-AE92-DFA34BBCCA7B}">
      <dsp:nvSpPr>
        <dsp:cNvPr id="0" name=""/>
        <dsp:cNvSpPr/>
      </dsp:nvSpPr>
      <dsp:spPr>
        <a:xfrm>
          <a:off x="1956664" y="673977"/>
          <a:ext cx="4672563" cy="4672563"/>
        </a:xfrm>
        <a:custGeom>
          <a:avLst/>
          <a:gdLst/>
          <a:ahLst/>
          <a:cxnLst/>
          <a:rect l="0" t="0" r="0" b="0"/>
          <a:pathLst>
            <a:path>
              <a:moveTo>
                <a:pt x="4652750" y="2032666"/>
              </a:moveTo>
              <a:arcTo wR="2336281" hR="2336281" stAng="21151975" swAng="142036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5CAD86-59D5-4F7E-AB4A-4C176D909DD4}">
      <dsp:nvSpPr>
        <dsp:cNvPr id="0" name=""/>
        <dsp:cNvSpPr/>
      </dsp:nvSpPr>
      <dsp:spPr>
        <a:xfrm>
          <a:off x="5373982" y="3671663"/>
          <a:ext cx="1798439" cy="116898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cs typeface="B Zar" panose="00000400000000000000" pitchFamily="2" charset="-78"/>
            </a:rPr>
            <a:t>Entities</a:t>
          </a:r>
        </a:p>
      </dsp:txBody>
      <dsp:txXfrm>
        <a:off x="5431047" y="3728728"/>
        <a:ext cx="1684309" cy="1054855"/>
      </dsp:txXfrm>
    </dsp:sp>
    <dsp:sp modelId="{EA8F10D9-F9D0-4C8E-8EC1-5B8A9A9CBE63}">
      <dsp:nvSpPr>
        <dsp:cNvPr id="0" name=""/>
        <dsp:cNvSpPr/>
      </dsp:nvSpPr>
      <dsp:spPr>
        <a:xfrm>
          <a:off x="1912474" y="748559"/>
          <a:ext cx="4672563" cy="4672563"/>
        </a:xfrm>
        <a:custGeom>
          <a:avLst/>
          <a:gdLst/>
          <a:ahLst/>
          <a:cxnLst/>
          <a:rect l="0" t="0" r="0" b="0"/>
          <a:pathLst>
            <a:path>
              <a:moveTo>
                <a:pt x="3859366" y="4107841"/>
              </a:moveTo>
              <a:arcTo wR="2336281" hR="2336281" stAng="2958777" swAng="364135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8ACE7B-FD60-4398-9E7F-92EBEEAD091C}">
      <dsp:nvSpPr>
        <dsp:cNvPr id="0" name=""/>
        <dsp:cNvSpPr/>
      </dsp:nvSpPr>
      <dsp:spPr>
        <a:xfrm>
          <a:off x="1320176" y="4239125"/>
          <a:ext cx="2282740" cy="10327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cs typeface="B Zar" panose="00000400000000000000" pitchFamily="2" charset="-78"/>
            </a:rPr>
            <a:t>High</a:t>
          </a:r>
          <a:r>
            <a:rPr lang="en-US" sz="1800" b="1" kern="1200" baseline="0" dirty="0">
              <a:cs typeface="B Zar" panose="00000400000000000000" pitchFamily="2" charset="-78"/>
            </a:rPr>
            <a:t> Economic Council  </a:t>
          </a:r>
          <a:endParaRPr lang="en-US" sz="1800" b="1" kern="1200" dirty="0">
            <a:cs typeface="B Zar" panose="00000400000000000000" pitchFamily="2" charset="-78"/>
          </a:endParaRPr>
        </a:p>
      </dsp:txBody>
      <dsp:txXfrm>
        <a:off x="1370590" y="4289539"/>
        <a:ext cx="2181912" cy="931912"/>
      </dsp:txXfrm>
    </dsp:sp>
    <dsp:sp modelId="{B7B0DCE8-B229-4844-92BA-69B7FD97C926}">
      <dsp:nvSpPr>
        <dsp:cNvPr id="0" name=""/>
        <dsp:cNvSpPr/>
      </dsp:nvSpPr>
      <dsp:spPr>
        <a:xfrm>
          <a:off x="1608703" y="585457"/>
          <a:ext cx="4672563" cy="4672563"/>
        </a:xfrm>
        <a:custGeom>
          <a:avLst/>
          <a:gdLst/>
          <a:ahLst/>
          <a:cxnLst/>
          <a:rect l="0" t="0" r="0" b="0"/>
          <a:pathLst>
            <a:path>
              <a:moveTo>
                <a:pt x="398963" y="3642042"/>
              </a:moveTo>
              <a:arcTo wR="2336281" hR="2336281" stAng="8761191" swAng="205809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11810C-F812-40C1-937E-0FE23D1ABB63}">
      <dsp:nvSpPr>
        <dsp:cNvPr id="0" name=""/>
        <dsp:cNvSpPr/>
      </dsp:nvSpPr>
      <dsp:spPr>
        <a:xfrm>
          <a:off x="581102" y="1725600"/>
          <a:ext cx="2209796" cy="116898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cs typeface="B Zar" panose="00000400000000000000" pitchFamily="2" charset="-78"/>
            </a:rPr>
            <a:t>Cabinet </a:t>
          </a:r>
        </a:p>
      </dsp:txBody>
      <dsp:txXfrm>
        <a:off x="638167" y="1782665"/>
        <a:ext cx="2095666" cy="1054855"/>
      </dsp:txXfrm>
    </dsp:sp>
    <dsp:sp modelId="{AC17730C-8349-4C10-B534-E05055CBE4E3}">
      <dsp:nvSpPr>
        <dsp:cNvPr id="0" name=""/>
        <dsp:cNvSpPr/>
      </dsp:nvSpPr>
      <dsp:spPr>
        <a:xfrm>
          <a:off x="1492678" y="735583"/>
          <a:ext cx="4672563" cy="4672563"/>
        </a:xfrm>
        <a:custGeom>
          <a:avLst/>
          <a:gdLst/>
          <a:ahLst/>
          <a:cxnLst/>
          <a:rect l="0" t="0" r="0" b="0"/>
          <a:pathLst>
            <a:path>
              <a:moveTo>
                <a:pt x="435844" y="977403"/>
              </a:moveTo>
              <a:arcTo wR="2336281" hR="2336281" stAng="12933965" swAng="227461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0DF6E-56DB-496E-B0A3-E29995BCCC48}">
      <dsp:nvSpPr>
        <dsp:cNvPr id="0" name=""/>
        <dsp:cNvSpPr/>
      </dsp:nvSpPr>
      <dsp:spPr>
        <a:xfrm>
          <a:off x="3406941" y="1231007"/>
          <a:ext cx="3066719" cy="306671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CPA</a:t>
          </a:r>
        </a:p>
      </dsp:txBody>
      <dsp:txXfrm>
        <a:off x="3856052" y="1680118"/>
        <a:ext cx="2168497" cy="2168497"/>
      </dsp:txXfrm>
    </dsp:sp>
    <dsp:sp modelId="{82748B74-A358-42C3-A6EF-BACA808E5D5A}">
      <dsp:nvSpPr>
        <dsp:cNvPr id="0" name=""/>
        <dsp:cNvSpPr/>
      </dsp:nvSpPr>
      <dsp:spPr>
        <a:xfrm>
          <a:off x="4200673" y="53999"/>
          <a:ext cx="1533359" cy="15333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Policy / Legal framework Making</a:t>
          </a:r>
        </a:p>
      </dsp:txBody>
      <dsp:txXfrm>
        <a:off x="4425228" y="278554"/>
        <a:ext cx="1084249" cy="1084249"/>
      </dsp:txXfrm>
    </dsp:sp>
    <dsp:sp modelId="{B18C0F8A-21A8-4209-BBBE-B5E60B58BDB2}">
      <dsp:nvSpPr>
        <dsp:cNvPr id="0" name=""/>
        <dsp:cNvSpPr/>
      </dsp:nvSpPr>
      <dsp:spPr>
        <a:xfrm>
          <a:off x="5585812" y="585496"/>
          <a:ext cx="1533359" cy="15333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Technical support to entities</a:t>
          </a:r>
        </a:p>
      </dsp:txBody>
      <dsp:txXfrm>
        <a:off x="5810367" y="810051"/>
        <a:ext cx="1084249" cy="1084249"/>
      </dsp:txXfrm>
    </dsp:sp>
    <dsp:sp modelId="{2C589824-B3FD-4219-83AA-F6A740C4BD62}">
      <dsp:nvSpPr>
        <dsp:cNvPr id="0" name=""/>
        <dsp:cNvSpPr/>
      </dsp:nvSpPr>
      <dsp:spPr>
        <a:xfrm>
          <a:off x="6170760" y="1997687"/>
          <a:ext cx="1533359" cy="15333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Stakeholders Engagement</a:t>
          </a:r>
        </a:p>
      </dsp:txBody>
      <dsp:txXfrm>
        <a:off x="6395315" y="2222242"/>
        <a:ext cx="1084249" cy="1084249"/>
      </dsp:txXfrm>
    </dsp:sp>
    <dsp:sp modelId="{85B85F97-A1D3-4C47-9B73-DE3190A3FE2F}">
      <dsp:nvSpPr>
        <dsp:cNvPr id="0" name=""/>
        <dsp:cNvSpPr/>
      </dsp:nvSpPr>
      <dsp:spPr>
        <a:xfrm>
          <a:off x="5585812" y="3409878"/>
          <a:ext cx="1533359" cy="15333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documents standardization </a:t>
          </a:r>
        </a:p>
      </dsp:txBody>
      <dsp:txXfrm>
        <a:off x="5810367" y="3634433"/>
        <a:ext cx="1084249" cy="1084249"/>
      </dsp:txXfrm>
    </dsp:sp>
    <dsp:sp modelId="{9A54B49B-387D-4881-94CD-EE87DE75A3DF}">
      <dsp:nvSpPr>
        <dsp:cNvPr id="0" name=""/>
        <dsp:cNvSpPr/>
      </dsp:nvSpPr>
      <dsp:spPr>
        <a:xfrm>
          <a:off x="4173621" y="3994826"/>
          <a:ext cx="1533359" cy="15333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Facilitating approvals and supports to the project</a:t>
          </a:r>
        </a:p>
      </dsp:txBody>
      <dsp:txXfrm>
        <a:off x="4398176" y="4219381"/>
        <a:ext cx="1084249" cy="1084249"/>
      </dsp:txXfrm>
    </dsp:sp>
    <dsp:sp modelId="{6C98541F-EA3C-47BC-9E94-BBDF4137F4D2}">
      <dsp:nvSpPr>
        <dsp:cNvPr id="0" name=""/>
        <dsp:cNvSpPr/>
      </dsp:nvSpPr>
      <dsp:spPr>
        <a:xfrm>
          <a:off x="2761430" y="3409878"/>
          <a:ext cx="1533359" cy="15333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Ensuring Transparency accountability</a:t>
          </a:r>
        </a:p>
      </dsp:txBody>
      <dsp:txXfrm>
        <a:off x="2985985" y="3634433"/>
        <a:ext cx="1084249" cy="1084249"/>
      </dsp:txXfrm>
    </dsp:sp>
    <dsp:sp modelId="{5DEA9E8C-99DB-457B-B093-50DC26B4F318}">
      <dsp:nvSpPr>
        <dsp:cNvPr id="0" name=""/>
        <dsp:cNvSpPr/>
      </dsp:nvSpPr>
      <dsp:spPr>
        <a:xfrm>
          <a:off x="2176481" y="1997687"/>
          <a:ext cx="1533359" cy="15333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Market testing and market sounding</a:t>
          </a:r>
        </a:p>
      </dsp:txBody>
      <dsp:txXfrm>
        <a:off x="2401036" y="2222242"/>
        <a:ext cx="1084249" cy="1084249"/>
      </dsp:txXfrm>
    </dsp:sp>
    <dsp:sp modelId="{A55ED58A-FA68-45EF-A8F0-22083FC148E2}">
      <dsp:nvSpPr>
        <dsp:cNvPr id="0" name=""/>
        <dsp:cNvSpPr/>
      </dsp:nvSpPr>
      <dsp:spPr>
        <a:xfrm>
          <a:off x="2761430" y="585496"/>
          <a:ext cx="1533359" cy="15333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PPP Projects Monitoring</a:t>
          </a:r>
        </a:p>
      </dsp:txBody>
      <dsp:txXfrm>
        <a:off x="2985985" y="810051"/>
        <a:ext cx="1084249" cy="108424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E8AD21-441F-40DA-B692-3C7D2DE4082B}" type="datetimeFigureOut">
              <a:rPr lang="en-US" smtClean="0"/>
              <a:pPr/>
              <a:t>9/14/2020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CC072B-90BD-4C25-AEA1-3E77AC004BF5}" type="slidenum">
              <a:rPr lang="en-US" smtClean="0"/>
              <a:pPr/>
              <a:t>‹#›</a:t>
            </a:fld>
            <a:endParaRPr lang="en-US" dirty="0"/>
          </a:p>
        </p:txBody>
      </p:sp>
    </p:spTree>
    <p:extLst>
      <p:ext uri="{BB962C8B-B14F-4D97-AF65-F5344CB8AC3E}">
        <p14:creationId xmlns:p14="http://schemas.microsoft.com/office/powerpoint/2010/main" val="341213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7D7594-AA92-41F1-965D-580163D6AA31}" type="datetimeFigureOut">
              <a:rPr lang="en-US" smtClean="0"/>
              <a:pPr/>
              <a:t>9/14/2020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82F50E-9612-43EF-9F64-3EBF2574BCE2}" type="slidenum">
              <a:rPr lang="en-US" smtClean="0"/>
              <a:pPr/>
              <a:t>‹#›</a:t>
            </a:fld>
            <a:endParaRPr lang="en-US" dirty="0"/>
          </a:p>
        </p:txBody>
      </p:sp>
    </p:spTree>
    <p:extLst>
      <p:ext uri="{BB962C8B-B14F-4D97-AF65-F5344CB8AC3E}">
        <p14:creationId xmlns:p14="http://schemas.microsoft.com/office/powerpoint/2010/main" val="66668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2F50E-9612-43EF-9F64-3EBF2574BCE2}" type="slidenum">
              <a:rPr lang="en-US" smtClean="0"/>
              <a:pPr/>
              <a:t>1</a:t>
            </a:fld>
            <a:endParaRPr lang="en-US" dirty="0"/>
          </a:p>
        </p:txBody>
      </p:sp>
    </p:spTree>
    <p:extLst>
      <p:ext uri="{BB962C8B-B14F-4D97-AF65-F5344CB8AC3E}">
        <p14:creationId xmlns:p14="http://schemas.microsoft.com/office/powerpoint/2010/main" val="219411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F9F09-3BB1-43B2-A425-A41B79D535EA}" type="slidenum">
              <a:rPr lang="en-US" smtClean="0"/>
              <a:pPr/>
              <a:t>16</a:t>
            </a:fld>
            <a:endParaRPr lang="en-US" dirty="0"/>
          </a:p>
        </p:txBody>
      </p:sp>
    </p:spTree>
    <p:extLst>
      <p:ext uri="{BB962C8B-B14F-4D97-AF65-F5344CB8AC3E}">
        <p14:creationId xmlns:p14="http://schemas.microsoft.com/office/powerpoint/2010/main" val="1689884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F9F09-3BB1-43B2-A425-A41B79D535EA}" type="slidenum">
              <a:rPr lang="en-US" smtClean="0"/>
              <a:pPr/>
              <a:t>17</a:t>
            </a:fld>
            <a:endParaRPr lang="en-US" dirty="0"/>
          </a:p>
        </p:txBody>
      </p:sp>
    </p:spTree>
    <p:extLst>
      <p:ext uri="{BB962C8B-B14F-4D97-AF65-F5344CB8AC3E}">
        <p14:creationId xmlns:p14="http://schemas.microsoft.com/office/powerpoint/2010/main" val="168988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F9F09-3BB1-43B2-A425-A41B79D535EA}" type="slidenum">
              <a:rPr lang="en-US" smtClean="0"/>
              <a:pPr/>
              <a:t>8</a:t>
            </a:fld>
            <a:endParaRPr lang="en-US" dirty="0"/>
          </a:p>
        </p:txBody>
      </p:sp>
    </p:spTree>
    <p:extLst>
      <p:ext uri="{BB962C8B-B14F-4D97-AF65-F5344CB8AC3E}">
        <p14:creationId xmlns:p14="http://schemas.microsoft.com/office/powerpoint/2010/main" val="168988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F9F09-3BB1-43B2-A425-A41B79D535EA}" type="slidenum">
              <a:rPr lang="en-US" smtClean="0"/>
              <a:pPr/>
              <a:t>9</a:t>
            </a:fld>
            <a:endParaRPr lang="en-US" dirty="0"/>
          </a:p>
        </p:txBody>
      </p:sp>
    </p:spTree>
    <p:extLst>
      <p:ext uri="{BB962C8B-B14F-4D97-AF65-F5344CB8AC3E}">
        <p14:creationId xmlns:p14="http://schemas.microsoft.com/office/powerpoint/2010/main" val="168988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IDA grantee is world bank guarantee partial less guarantee to cover government’s liabilities </a:t>
            </a:r>
          </a:p>
          <a:p>
            <a:r>
              <a:rPr lang="en-US" dirty="0">
                <a:latin typeface="Times New Roman" panose="02020603050405020304" pitchFamily="18" charset="0"/>
                <a:ea typeface="Times New Roman"/>
                <a:cs typeface="Times New Roman" panose="02020603050405020304" pitchFamily="18" charset="0"/>
              </a:rPr>
              <a:t>SBLC stand by letter of credit </a:t>
            </a:r>
            <a:endParaRPr lang="en-US" dirty="0"/>
          </a:p>
          <a:p>
            <a:endParaRPr lang="en-US" dirty="0"/>
          </a:p>
        </p:txBody>
      </p:sp>
      <p:sp>
        <p:nvSpPr>
          <p:cNvPr id="4" name="Slide Number Placeholder 3"/>
          <p:cNvSpPr>
            <a:spLocks noGrp="1"/>
          </p:cNvSpPr>
          <p:nvPr>
            <p:ph type="sldNum" sz="quarter" idx="10"/>
          </p:nvPr>
        </p:nvSpPr>
        <p:spPr/>
        <p:txBody>
          <a:bodyPr/>
          <a:lstStyle/>
          <a:p>
            <a:fld id="{F6DF9F09-3BB1-43B2-A425-A41B79D535EA}" type="slidenum">
              <a:rPr lang="en-US" smtClean="0"/>
              <a:pPr/>
              <a:t>10</a:t>
            </a:fld>
            <a:endParaRPr lang="en-US" dirty="0"/>
          </a:p>
        </p:txBody>
      </p:sp>
    </p:spTree>
    <p:extLst>
      <p:ext uri="{BB962C8B-B14F-4D97-AF65-F5344CB8AC3E}">
        <p14:creationId xmlns:p14="http://schemas.microsoft.com/office/powerpoint/2010/main" val="1689884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F9F09-3BB1-43B2-A425-A41B79D535EA}" type="slidenum">
              <a:rPr lang="en-US" smtClean="0"/>
              <a:pPr/>
              <a:t>11</a:t>
            </a:fld>
            <a:endParaRPr lang="en-US" dirty="0"/>
          </a:p>
        </p:txBody>
      </p:sp>
    </p:spTree>
    <p:extLst>
      <p:ext uri="{BB962C8B-B14F-4D97-AF65-F5344CB8AC3E}">
        <p14:creationId xmlns:p14="http://schemas.microsoft.com/office/powerpoint/2010/main" val="168988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F9F09-3BB1-43B2-A425-A41B79D535EA}" type="slidenum">
              <a:rPr lang="en-US" smtClean="0"/>
              <a:pPr/>
              <a:t>12</a:t>
            </a:fld>
            <a:endParaRPr lang="en-US" dirty="0"/>
          </a:p>
        </p:txBody>
      </p:sp>
    </p:spTree>
    <p:extLst>
      <p:ext uri="{BB962C8B-B14F-4D97-AF65-F5344CB8AC3E}">
        <p14:creationId xmlns:p14="http://schemas.microsoft.com/office/powerpoint/2010/main" val="168988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F9F09-3BB1-43B2-A425-A41B79D535EA}" type="slidenum">
              <a:rPr lang="en-US" smtClean="0"/>
              <a:pPr/>
              <a:t>13</a:t>
            </a:fld>
            <a:endParaRPr lang="en-US" dirty="0"/>
          </a:p>
        </p:txBody>
      </p:sp>
    </p:spTree>
    <p:extLst>
      <p:ext uri="{BB962C8B-B14F-4D97-AF65-F5344CB8AC3E}">
        <p14:creationId xmlns:p14="http://schemas.microsoft.com/office/powerpoint/2010/main" val="1689884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F9F09-3BB1-43B2-A425-A41B79D535EA}" type="slidenum">
              <a:rPr lang="en-US" smtClean="0"/>
              <a:pPr/>
              <a:t>14</a:t>
            </a:fld>
            <a:endParaRPr lang="en-US" dirty="0"/>
          </a:p>
        </p:txBody>
      </p:sp>
    </p:spTree>
    <p:extLst>
      <p:ext uri="{BB962C8B-B14F-4D97-AF65-F5344CB8AC3E}">
        <p14:creationId xmlns:p14="http://schemas.microsoft.com/office/powerpoint/2010/main" val="1689884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F9F09-3BB1-43B2-A425-A41B79D535EA}" type="slidenum">
              <a:rPr lang="en-US" smtClean="0"/>
              <a:pPr/>
              <a:t>15</a:t>
            </a:fld>
            <a:endParaRPr lang="en-US" dirty="0"/>
          </a:p>
        </p:txBody>
      </p:sp>
    </p:spTree>
    <p:extLst>
      <p:ext uri="{BB962C8B-B14F-4D97-AF65-F5344CB8AC3E}">
        <p14:creationId xmlns:p14="http://schemas.microsoft.com/office/powerpoint/2010/main" val="168988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207AD6-A28C-43D8-98A5-7EE5A8536390}"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53368-03EE-472B-BA37-E7F7EA8A77D4}" type="slidenum">
              <a:rPr lang="en-US" smtClean="0"/>
              <a:pPr/>
              <a:t>‹#›</a:t>
            </a:fld>
            <a:endParaRPr lang="en-US" dirty="0"/>
          </a:p>
        </p:txBody>
      </p:sp>
    </p:spTree>
    <p:extLst>
      <p:ext uri="{BB962C8B-B14F-4D97-AF65-F5344CB8AC3E}">
        <p14:creationId xmlns:p14="http://schemas.microsoft.com/office/powerpoint/2010/main" val="43185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07AD6-A28C-43D8-98A5-7EE5A8536390}"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53368-03EE-472B-BA37-E7F7EA8A77D4}" type="slidenum">
              <a:rPr lang="en-US" smtClean="0"/>
              <a:pPr/>
              <a:t>‹#›</a:t>
            </a:fld>
            <a:endParaRPr lang="en-US" dirty="0"/>
          </a:p>
        </p:txBody>
      </p:sp>
    </p:spTree>
    <p:extLst>
      <p:ext uri="{BB962C8B-B14F-4D97-AF65-F5344CB8AC3E}">
        <p14:creationId xmlns:p14="http://schemas.microsoft.com/office/powerpoint/2010/main" val="246172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07AD6-A28C-43D8-98A5-7EE5A8536390}"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53368-03EE-472B-BA37-E7F7EA8A77D4}" type="slidenum">
              <a:rPr lang="en-US" smtClean="0"/>
              <a:pPr/>
              <a:t>‹#›</a:t>
            </a:fld>
            <a:endParaRPr lang="en-US" dirty="0"/>
          </a:p>
        </p:txBody>
      </p:sp>
    </p:spTree>
    <p:extLst>
      <p:ext uri="{BB962C8B-B14F-4D97-AF65-F5344CB8AC3E}">
        <p14:creationId xmlns:p14="http://schemas.microsoft.com/office/powerpoint/2010/main" val="412082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07AD6-A28C-43D8-98A5-7EE5A8536390}"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53368-03EE-472B-BA37-E7F7EA8A77D4}" type="slidenum">
              <a:rPr lang="en-US" smtClean="0"/>
              <a:pPr/>
              <a:t>‹#›</a:t>
            </a:fld>
            <a:endParaRPr lang="en-US" dirty="0"/>
          </a:p>
        </p:txBody>
      </p:sp>
    </p:spTree>
    <p:extLst>
      <p:ext uri="{BB962C8B-B14F-4D97-AF65-F5344CB8AC3E}">
        <p14:creationId xmlns:p14="http://schemas.microsoft.com/office/powerpoint/2010/main" val="137978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07AD6-A28C-43D8-98A5-7EE5A8536390}"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53368-03EE-472B-BA37-E7F7EA8A77D4}" type="slidenum">
              <a:rPr lang="en-US" smtClean="0"/>
              <a:pPr/>
              <a:t>‹#›</a:t>
            </a:fld>
            <a:endParaRPr lang="en-US" dirty="0"/>
          </a:p>
        </p:txBody>
      </p:sp>
    </p:spTree>
    <p:extLst>
      <p:ext uri="{BB962C8B-B14F-4D97-AF65-F5344CB8AC3E}">
        <p14:creationId xmlns:p14="http://schemas.microsoft.com/office/powerpoint/2010/main" val="43982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207AD6-A28C-43D8-98A5-7EE5A8536390}" type="datetimeFigureOut">
              <a:rPr lang="en-US" smtClean="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353368-03EE-472B-BA37-E7F7EA8A77D4}" type="slidenum">
              <a:rPr lang="en-US" smtClean="0"/>
              <a:pPr/>
              <a:t>‹#›</a:t>
            </a:fld>
            <a:endParaRPr lang="en-US" dirty="0"/>
          </a:p>
        </p:txBody>
      </p:sp>
    </p:spTree>
    <p:extLst>
      <p:ext uri="{BB962C8B-B14F-4D97-AF65-F5344CB8AC3E}">
        <p14:creationId xmlns:p14="http://schemas.microsoft.com/office/powerpoint/2010/main" val="17231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207AD6-A28C-43D8-98A5-7EE5A8536390}" type="datetimeFigureOut">
              <a:rPr lang="en-US" smtClean="0"/>
              <a:pPr/>
              <a:t>9/14/2020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353368-03EE-472B-BA37-E7F7EA8A77D4}" type="slidenum">
              <a:rPr lang="en-US" smtClean="0"/>
              <a:pPr/>
              <a:t>‹#›</a:t>
            </a:fld>
            <a:endParaRPr lang="en-US" dirty="0"/>
          </a:p>
        </p:txBody>
      </p:sp>
    </p:spTree>
    <p:extLst>
      <p:ext uri="{BB962C8B-B14F-4D97-AF65-F5344CB8AC3E}">
        <p14:creationId xmlns:p14="http://schemas.microsoft.com/office/powerpoint/2010/main" val="91876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207AD6-A28C-43D8-98A5-7EE5A8536390}" type="datetimeFigureOut">
              <a:rPr lang="en-US" smtClean="0"/>
              <a:pPr/>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353368-03EE-472B-BA37-E7F7EA8A77D4}" type="slidenum">
              <a:rPr lang="en-US" smtClean="0"/>
              <a:pPr/>
              <a:t>‹#›</a:t>
            </a:fld>
            <a:endParaRPr lang="en-US" dirty="0"/>
          </a:p>
        </p:txBody>
      </p:sp>
    </p:spTree>
    <p:extLst>
      <p:ext uri="{BB962C8B-B14F-4D97-AF65-F5344CB8AC3E}">
        <p14:creationId xmlns:p14="http://schemas.microsoft.com/office/powerpoint/2010/main" val="350819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07AD6-A28C-43D8-98A5-7EE5A8536390}" type="datetimeFigureOut">
              <a:rPr lang="en-US" smtClean="0"/>
              <a:pPr/>
              <a:t>9/14/2020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353368-03EE-472B-BA37-E7F7EA8A77D4}" type="slidenum">
              <a:rPr lang="en-US" smtClean="0"/>
              <a:pPr/>
              <a:t>‹#›</a:t>
            </a:fld>
            <a:endParaRPr lang="en-US" dirty="0"/>
          </a:p>
        </p:txBody>
      </p:sp>
    </p:spTree>
    <p:extLst>
      <p:ext uri="{BB962C8B-B14F-4D97-AF65-F5344CB8AC3E}">
        <p14:creationId xmlns:p14="http://schemas.microsoft.com/office/powerpoint/2010/main" val="318654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207AD6-A28C-43D8-98A5-7EE5A8536390}" type="datetimeFigureOut">
              <a:rPr lang="en-US" smtClean="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353368-03EE-472B-BA37-E7F7EA8A77D4}" type="slidenum">
              <a:rPr lang="en-US" smtClean="0"/>
              <a:pPr/>
              <a:t>‹#›</a:t>
            </a:fld>
            <a:endParaRPr lang="en-US" dirty="0"/>
          </a:p>
        </p:txBody>
      </p:sp>
    </p:spTree>
    <p:extLst>
      <p:ext uri="{BB962C8B-B14F-4D97-AF65-F5344CB8AC3E}">
        <p14:creationId xmlns:p14="http://schemas.microsoft.com/office/powerpoint/2010/main" val="59851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207AD6-A28C-43D8-98A5-7EE5A8536390}" type="datetimeFigureOut">
              <a:rPr lang="en-US" smtClean="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353368-03EE-472B-BA37-E7F7EA8A77D4}" type="slidenum">
              <a:rPr lang="en-US" smtClean="0"/>
              <a:pPr/>
              <a:t>‹#›</a:t>
            </a:fld>
            <a:endParaRPr lang="en-US" dirty="0"/>
          </a:p>
        </p:txBody>
      </p:sp>
    </p:spTree>
    <p:extLst>
      <p:ext uri="{BB962C8B-B14F-4D97-AF65-F5344CB8AC3E}">
        <p14:creationId xmlns:p14="http://schemas.microsoft.com/office/powerpoint/2010/main" val="69982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07AD6-A28C-43D8-98A5-7EE5A8536390}" type="datetimeFigureOut">
              <a:rPr lang="en-US" smtClean="0"/>
              <a:pPr/>
              <a:t>9/14/2020</a:t>
            </a:fld>
            <a:endParaRPr lang="en-US" dirty="0"/>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53368-03EE-472B-BA37-E7F7EA8A77D4}" type="slidenum">
              <a:rPr lang="en-US" smtClean="0"/>
              <a:pPr/>
              <a:t>‹#›</a:t>
            </a:fld>
            <a:endParaRPr lang="en-US" dirty="0"/>
          </a:p>
        </p:txBody>
      </p:sp>
    </p:spTree>
    <p:extLst>
      <p:ext uri="{BB962C8B-B14F-4D97-AF65-F5344CB8AC3E}">
        <p14:creationId xmlns:p14="http://schemas.microsoft.com/office/powerpoint/2010/main" val="2913516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575539-BFBE-477A-BDB6-9CA7B44D81A5}" type="slidenum">
              <a:rPr lang="en-US" smtClean="0">
                <a:cs typeface="B Zar" panose="00000400000000000000" pitchFamily="2" charset="-78"/>
              </a:rPr>
              <a:pPr/>
              <a:t>1</a:t>
            </a:fld>
            <a:endParaRPr lang="en-US" dirty="0">
              <a:cs typeface="B Zar" panose="00000400000000000000" pitchFamily="2" charset="-78"/>
            </a:endParaRPr>
          </a:p>
        </p:txBody>
      </p:sp>
      <p:sp>
        <p:nvSpPr>
          <p:cNvPr id="9" name="Rectangle 8"/>
          <p:cNvSpPr/>
          <p:nvPr/>
        </p:nvSpPr>
        <p:spPr>
          <a:xfrm>
            <a:off x="2514600" y="5975174"/>
            <a:ext cx="7315200" cy="769441"/>
          </a:xfrm>
          <a:prstGeom prst="rect">
            <a:avLst/>
          </a:prstGeom>
        </p:spPr>
        <p:txBody>
          <a:bodyPr wrap="square">
            <a:spAutoFit/>
          </a:bodyPr>
          <a:lstStyle/>
          <a:p>
            <a:pPr algn="ctr"/>
            <a:r>
              <a:rPr lang="en-US" sz="4400" b="1" dirty="0">
                <a:solidFill>
                  <a:schemeClr val="tx2"/>
                </a:solidFill>
                <a:latin typeface="Cambria"/>
                <a:cs typeface="B Zar" panose="00000400000000000000" pitchFamily="2" charset="-78"/>
              </a:rPr>
              <a:t>In </a:t>
            </a:r>
            <a:r>
              <a:rPr lang="en-US" sz="4400" b="1" dirty="0">
                <a:latin typeface="Bernard MT Condensed" pitchFamily="18" charset="0"/>
                <a:cs typeface="Times New Roman" pitchFamily="18" charset="0"/>
              </a:rPr>
              <a:t>AFG</a:t>
            </a:r>
            <a:r>
              <a:rPr lang="en-US" sz="4400" b="1" dirty="0">
                <a:solidFill>
                  <a:srgbClr val="FF0000"/>
                </a:solidFill>
                <a:latin typeface="Bernard MT Condensed" pitchFamily="18" charset="0"/>
                <a:cs typeface="Times New Roman" pitchFamily="18" charset="0"/>
              </a:rPr>
              <a:t>HANI</a:t>
            </a:r>
            <a:r>
              <a:rPr lang="en-US" sz="4400" b="1" dirty="0">
                <a:solidFill>
                  <a:srgbClr val="00B050"/>
                </a:solidFill>
                <a:latin typeface="Bernard MT Condensed" pitchFamily="18" charset="0"/>
                <a:cs typeface="Times New Roman" pitchFamily="18" charset="0"/>
              </a:rPr>
              <a:t>STAN</a:t>
            </a:r>
            <a:endParaRPr lang="prs-AF" sz="4400" b="1" dirty="0">
              <a:solidFill>
                <a:schemeClr val="tx2"/>
              </a:solidFill>
              <a:latin typeface="Cambria"/>
              <a:cs typeface="B Zar" panose="00000400000000000000" pitchFamily="2" charset="-7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7704" b="17103"/>
          <a:stretch/>
        </p:blipFill>
        <p:spPr>
          <a:xfrm>
            <a:off x="152400" y="3200400"/>
            <a:ext cx="4419600" cy="35814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 r="10644" b="28400"/>
          <a:stretch/>
        </p:blipFill>
        <p:spPr>
          <a:xfrm>
            <a:off x="272378" y="76200"/>
            <a:ext cx="4191000" cy="293890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9748" y="395871"/>
            <a:ext cx="2043113" cy="193914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0999" y="1930604"/>
            <a:ext cx="6767513" cy="3860596"/>
          </a:xfrm>
          <a:prstGeom prst="ellipse">
            <a:avLst/>
          </a:prstGeom>
          <a:ln>
            <a:noFill/>
          </a:ln>
          <a:effectLst>
            <a:softEdge rad="112500"/>
          </a:effectLst>
        </p:spPr>
      </p:pic>
    </p:spTree>
    <p:extLst>
      <p:ext uri="{BB962C8B-B14F-4D97-AF65-F5344CB8AC3E}">
        <p14:creationId xmlns:p14="http://schemas.microsoft.com/office/powerpoint/2010/main" val="230274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8754"/>
            <a:ext cx="9715500" cy="715962"/>
          </a:xfrm>
        </p:spPr>
        <p:txBody>
          <a:bodyPr>
            <a:noAutofit/>
          </a:bodyPr>
          <a:lstStyle/>
          <a:p>
            <a:pPr algn="l"/>
            <a:r>
              <a:rPr lang="en-US" sz="3600" b="1" dirty="0">
                <a:solidFill>
                  <a:schemeClr val="accent5">
                    <a:lumMod val="75000"/>
                  </a:schemeClr>
                </a:solidFill>
                <a:latin typeface="Bahij Zar" panose="02040503050201020203" pitchFamily="18" charset="-78"/>
                <a:cs typeface="B Zar" panose="00000400000000000000" pitchFamily="2" charset="-78"/>
              </a:rPr>
              <a:t>Kandahar 15 MW Solar Energy Project</a:t>
            </a:r>
          </a:p>
        </p:txBody>
      </p:sp>
      <p:cxnSp>
        <p:nvCxnSpPr>
          <p:cNvPr id="12" name="Straight Connector 11"/>
          <p:cNvCxnSpPr/>
          <p:nvPr/>
        </p:nvCxnSpPr>
        <p:spPr>
          <a:xfrm>
            <a:off x="8686800" y="838200"/>
            <a:ext cx="2895600"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3400" y="838200"/>
            <a:ext cx="8229600"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6492875"/>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TextBox 12"/>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7</a:t>
            </a:r>
          </a:p>
        </p:txBody>
      </p:sp>
      <p:sp>
        <p:nvSpPr>
          <p:cNvPr id="10" name="TextBox 9"/>
          <p:cNvSpPr txBox="1"/>
          <p:nvPr/>
        </p:nvSpPr>
        <p:spPr>
          <a:xfrm>
            <a:off x="7417613" y="1706852"/>
            <a:ext cx="4371974" cy="1754326"/>
          </a:xfrm>
          <a:prstGeom prst="rect">
            <a:avLst/>
          </a:prstGeom>
          <a:noFill/>
        </p:spPr>
        <p:txBody>
          <a:bodyPr wrap="square" rtlCol="0">
            <a:spAutoFit/>
          </a:bodyPr>
          <a:lstStyle/>
          <a:p>
            <a:pPr algn="ctr"/>
            <a:r>
              <a:rPr lang="en-US" sz="4400" b="1" dirty="0">
                <a:solidFill>
                  <a:schemeClr val="accent5">
                    <a:lumMod val="75000"/>
                  </a:schemeClr>
                </a:solidFill>
              </a:rPr>
              <a:t>$ 19.5million </a:t>
            </a:r>
            <a:r>
              <a:rPr lang="en-US" sz="3200" dirty="0"/>
              <a:t>invested by Zolarestan company in Kandahar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66800"/>
            <a:ext cx="6172200" cy="5181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TextBox 10"/>
          <p:cNvSpPr txBox="1"/>
          <p:nvPr/>
        </p:nvSpPr>
        <p:spPr>
          <a:xfrm>
            <a:off x="7391400" y="3581400"/>
            <a:ext cx="4495800" cy="280076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lvl="0" indent="-457200">
              <a:buAutoNum type="arabicPeriod"/>
            </a:pPr>
            <a:r>
              <a:rPr lang="en-US" sz="2400" dirty="0"/>
              <a:t>Payment of </a:t>
            </a:r>
            <a:r>
              <a:rPr lang="en-US" sz="3600" b="1" dirty="0">
                <a:solidFill>
                  <a:schemeClr val="accent5">
                    <a:lumMod val="75000"/>
                  </a:schemeClr>
                </a:solidFill>
              </a:rPr>
              <a:t>US $ 7 million </a:t>
            </a:r>
            <a:r>
              <a:rPr lang="en-US" sz="2400" dirty="0"/>
              <a:t>as </a:t>
            </a:r>
            <a:r>
              <a:rPr lang="en-US" sz="3200" b="1" dirty="0">
                <a:solidFill>
                  <a:schemeClr val="accent5">
                    <a:lumMod val="50000"/>
                  </a:schemeClr>
                </a:solidFill>
              </a:rPr>
              <a:t>Viability Gap Fund </a:t>
            </a:r>
          </a:p>
          <a:p>
            <a:pPr marL="457200" lvl="0" indent="-457200">
              <a:buAutoNum type="arabicPeriod"/>
            </a:pPr>
            <a:r>
              <a:rPr lang="en-US" sz="2400" dirty="0">
                <a:latin typeface="Times New Roman" panose="02020603050405020304" pitchFamily="18" charset="0"/>
                <a:ea typeface="Times New Roman"/>
                <a:cs typeface="Times New Roman" panose="02020603050405020304" pitchFamily="18" charset="0"/>
              </a:rPr>
              <a:t>Politician and Non-Political Force Majeure</a:t>
            </a:r>
          </a:p>
          <a:p>
            <a:pPr lvl="0"/>
            <a:endParaRPr lang="en-US" sz="2400" dirty="0"/>
          </a:p>
        </p:txBody>
      </p:sp>
      <p:sp>
        <p:nvSpPr>
          <p:cNvPr id="16" name="TextBox 15"/>
          <p:cNvSpPr txBox="1"/>
          <p:nvPr/>
        </p:nvSpPr>
        <p:spPr>
          <a:xfrm>
            <a:off x="7515225" y="1015425"/>
            <a:ext cx="4067175" cy="707886"/>
          </a:xfrm>
          <a:prstGeom prst="rect">
            <a:avLst/>
          </a:prstGeom>
          <a:noFill/>
        </p:spPr>
        <p:txBody>
          <a:bodyPr wrap="square" rtlCol="0">
            <a:spAutoFit/>
          </a:bodyPr>
          <a:lstStyle>
            <a:defPPr>
              <a:defRPr lang="en-US"/>
            </a:defPPr>
            <a:lvl1pPr algn="ctr">
              <a:defRPr sz="4400" b="1">
                <a:solidFill>
                  <a:schemeClr val="accent5">
                    <a:lumMod val="75000"/>
                  </a:schemeClr>
                </a:solidFill>
              </a:defRPr>
            </a:lvl1pPr>
          </a:lstStyle>
          <a:p>
            <a:r>
              <a:rPr lang="en-US" sz="4000" dirty="0">
                <a:solidFill>
                  <a:schemeClr val="accent5">
                    <a:lumMod val="60000"/>
                    <a:lumOff val="40000"/>
                  </a:schemeClr>
                </a:solidFill>
              </a:rPr>
              <a:t>BOT</a:t>
            </a:r>
          </a:p>
        </p:txBody>
      </p:sp>
    </p:spTree>
    <p:extLst>
      <p:ext uri="{BB962C8B-B14F-4D97-AF65-F5344CB8AC3E}">
        <p14:creationId xmlns:p14="http://schemas.microsoft.com/office/powerpoint/2010/main" val="216311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8754"/>
            <a:ext cx="9715500" cy="715962"/>
          </a:xfrm>
        </p:spPr>
        <p:txBody>
          <a:bodyPr>
            <a:noAutofit/>
          </a:bodyPr>
          <a:lstStyle/>
          <a:p>
            <a:pPr algn="l"/>
            <a:r>
              <a:rPr lang="en-US" sz="3600" b="1" dirty="0">
                <a:solidFill>
                  <a:schemeClr val="accent5">
                    <a:lumMod val="75000"/>
                  </a:schemeClr>
                </a:solidFill>
                <a:latin typeface="Bahij Zar" panose="02040503050201020203" pitchFamily="18" charset="-78"/>
                <a:cs typeface="B Zar" panose="00000400000000000000" pitchFamily="2" charset="-78"/>
              </a:rPr>
              <a:t>Kandahar 10 MW Solar Energy Project</a:t>
            </a:r>
          </a:p>
        </p:txBody>
      </p:sp>
      <p:cxnSp>
        <p:nvCxnSpPr>
          <p:cNvPr id="12" name="Straight Connector 11"/>
          <p:cNvCxnSpPr/>
          <p:nvPr/>
        </p:nvCxnSpPr>
        <p:spPr>
          <a:xfrm>
            <a:off x="8686800" y="838200"/>
            <a:ext cx="2895600"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3400" y="838200"/>
            <a:ext cx="8229600"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6492875"/>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TextBox 12"/>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9</a:t>
            </a:r>
          </a:p>
        </p:txBody>
      </p:sp>
      <p:sp>
        <p:nvSpPr>
          <p:cNvPr id="4" name="TextBox 3"/>
          <p:cNvSpPr txBox="1"/>
          <p:nvPr/>
        </p:nvSpPr>
        <p:spPr>
          <a:xfrm>
            <a:off x="7391400" y="4267200"/>
            <a:ext cx="4495800" cy="212365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lvl="0" indent="-457200">
              <a:buAutoNum type="arabicPeriod"/>
            </a:pPr>
            <a:r>
              <a:rPr lang="en-US" sz="2400" dirty="0"/>
              <a:t>Payment of</a:t>
            </a:r>
            <a:r>
              <a:rPr lang="en-US" sz="3200" b="1" dirty="0">
                <a:solidFill>
                  <a:schemeClr val="accent5">
                    <a:lumMod val="75000"/>
                  </a:schemeClr>
                </a:solidFill>
              </a:rPr>
              <a:t> $10 million </a:t>
            </a:r>
            <a:r>
              <a:rPr lang="en-US" sz="2800" b="1" dirty="0">
                <a:solidFill>
                  <a:schemeClr val="accent5">
                    <a:lumMod val="50000"/>
                  </a:schemeClr>
                </a:solidFill>
              </a:rPr>
              <a:t>Viability Gap Fund</a:t>
            </a:r>
          </a:p>
          <a:p>
            <a:pPr marL="457200" indent="-457200">
              <a:buFontTx/>
              <a:buAutoNum type="arabicPeriod"/>
            </a:pPr>
            <a:r>
              <a:rPr lang="en-US" sz="2400" dirty="0">
                <a:latin typeface="Times New Roman" panose="02020603050405020304" pitchFamily="18" charset="0"/>
                <a:ea typeface="Times New Roman"/>
                <a:cs typeface="Times New Roman" panose="02020603050405020304" pitchFamily="18" charset="0"/>
              </a:rPr>
              <a:t>Politician and Non-Political Force Majeure</a:t>
            </a:r>
            <a:endParaRPr lang="en-US" sz="2400" dirty="0"/>
          </a:p>
          <a:p>
            <a:pPr marL="342900" indent="-342900">
              <a:buAutoNum type="arabicPeriod"/>
            </a:pPr>
            <a:endParaRPr lang="en-US" sz="2400" dirty="0"/>
          </a:p>
        </p:txBody>
      </p:sp>
      <p:sp>
        <p:nvSpPr>
          <p:cNvPr id="10" name="TextBox 9"/>
          <p:cNvSpPr txBox="1"/>
          <p:nvPr/>
        </p:nvSpPr>
        <p:spPr>
          <a:xfrm>
            <a:off x="8062911" y="2133600"/>
            <a:ext cx="3700463" cy="1754326"/>
          </a:xfrm>
          <a:prstGeom prst="rect">
            <a:avLst/>
          </a:prstGeom>
          <a:noFill/>
        </p:spPr>
        <p:txBody>
          <a:bodyPr wrap="square" rtlCol="0">
            <a:spAutoFit/>
          </a:bodyPr>
          <a:lstStyle/>
          <a:p>
            <a:pPr algn="ctr"/>
            <a:r>
              <a:rPr lang="en-US" sz="4400" b="1" dirty="0">
                <a:solidFill>
                  <a:schemeClr val="accent5">
                    <a:lumMod val="75000"/>
                  </a:schemeClr>
                </a:solidFill>
              </a:rPr>
              <a:t>$16million </a:t>
            </a:r>
            <a:r>
              <a:rPr lang="en-US" sz="3200" dirty="0">
                <a:solidFill>
                  <a:schemeClr val="accent5">
                    <a:lumMod val="50000"/>
                  </a:schemeClr>
                </a:solidFill>
              </a:rPr>
              <a:t>invested in Kandahar by Dynasty</a:t>
            </a:r>
            <a:endParaRPr lang="en-US" sz="4400" dirty="0">
              <a:solidFill>
                <a:schemeClr val="accent5">
                  <a:lumMod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200"/>
            <a:ext cx="6096000" cy="457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TextBox 10"/>
          <p:cNvSpPr txBox="1"/>
          <p:nvPr/>
        </p:nvSpPr>
        <p:spPr>
          <a:xfrm>
            <a:off x="7515225" y="1015425"/>
            <a:ext cx="4067175" cy="707886"/>
          </a:xfrm>
          <a:prstGeom prst="rect">
            <a:avLst/>
          </a:prstGeom>
          <a:noFill/>
        </p:spPr>
        <p:txBody>
          <a:bodyPr wrap="square" rtlCol="0">
            <a:spAutoFit/>
          </a:bodyPr>
          <a:lstStyle>
            <a:defPPr>
              <a:defRPr lang="en-US"/>
            </a:defPPr>
            <a:lvl1pPr algn="ctr">
              <a:defRPr sz="4400" b="1">
                <a:solidFill>
                  <a:schemeClr val="accent5">
                    <a:lumMod val="75000"/>
                  </a:schemeClr>
                </a:solidFill>
              </a:defRPr>
            </a:lvl1pPr>
          </a:lstStyle>
          <a:p>
            <a:r>
              <a:rPr lang="en-US" sz="4000" dirty="0">
                <a:solidFill>
                  <a:schemeClr val="accent5">
                    <a:lumMod val="60000"/>
                    <a:lumOff val="40000"/>
                  </a:schemeClr>
                </a:solidFill>
              </a:rPr>
              <a:t>BOT</a:t>
            </a:r>
          </a:p>
        </p:txBody>
      </p:sp>
    </p:spTree>
    <p:extLst>
      <p:ext uri="{BB962C8B-B14F-4D97-AF65-F5344CB8AC3E}">
        <p14:creationId xmlns:p14="http://schemas.microsoft.com/office/powerpoint/2010/main" val="345688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118754"/>
            <a:ext cx="11344275" cy="715962"/>
          </a:xfrm>
        </p:spPr>
        <p:txBody>
          <a:bodyPr>
            <a:noAutofit/>
          </a:bodyPr>
          <a:lstStyle/>
          <a:p>
            <a:pPr algn="l"/>
            <a:r>
              <a:rPr lang="en-US" sz="3600" b="1" dirty="0">
                <a:solidFill>
                  <a:schemeClr val="accent5">
                    <a:lumMod val="75000"/>
                  </a:schemeClr>
                </a:solidFill>
                <a:latin typeface="Bahij Zar" panose="02040503050201020203" pitchFamily="18" charset="-78"/>
                <a:cs typeface="B Zar" panose="00000400000000000000" pitchFamily="2" charset="-78"/>
              </a:rPr>
              <a:t>Bayat Gas to Power Energy project in Jawzjan</a:t>
            </a:r>
          </a:p>
        </p:txBody>
      </p:sp>
      <p:cxnSp>
        <p:nvCxnSpPr>
          <p:cNvPr id="12" name="Straight Connector 11"/>
          <p:cNvCxnSpPr/>
          <p:nvPr/>
        </p:nvCxnSpPr>
        <p:spPr>
          <a:xfrm>
            <a:off x="8686800" y="838200"/>
            <a:ext cx="2895600"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3400" y="838200"/>
            <a:ext cx="8229600"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6492875"/>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TextBox 12"/>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8</a:t>
            </a:r>
          </a:p>
        </p:txBody>
      </p:sp>
      <p:sp>
        <p:nvSpPr>
          <p:cNvPr id="4" name="TextBox 3"/>
          <p:cNvSpPr txBox="1"/>
          <p:nvPr/>
        </p:nvSpPr>
        <p:spPr>
          <a:xfrm>
            <a:off x="7422490" y="3801466"/>
            <a:ext cx="4495800" cy="218521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en-US" sz="2400" dirty="0"/>
              <a:t>1. Providing guarantee worth </a:t>
            </a:r>
            <a:r>
              <a:rPr lang="en-US" sz="3200" b="1" dirty="0">
                <a:solidFill>
                  <a:schemeClr val="accent5">
                    <a:lumMod val="75000"/>
                  </a:schemeClr>
                </a:solidFill>
              </a:rPr>
              <a:t>13 million US $ </a:t>
            </a:r>
            <a:r>
              <a:rPr lang="en-US" sz="2400" dirty="0"/>
              <a:t>to Jawzjan electricity project.</a:t>
            </a:r>
          </a:p>
          <a:p>
            <a:r>
              <a:rPr lang="en-US" sz="2400" dirty="0"/>
              <a:t>2. Advance Tax exemption</a:t>
            </a:r>
          </a:p>
          <a:p>
            <a:r>
              <a:rPr lang="en-US" sz="2400" dirty="0"/>
              <a:t>3. IDA guarantee</a:t>
            </a:r>
          </a:p>
        </p:txBody>
      </p:sp>
      <p:sp>
        <p:nvSpPr>
          <p:cNvPr id="10" name="TextBox 9"/>
          <p:cNvSpPr txBox="1"/>
          <p:nvPr/>
        </p:nvSpPr>
        <p:spPr>
          <a:xfrm>
            <a:off x="7422490" y="1880303"/>
            <a:ext cx="4388510" cy="1754326"/>
          </a:xfrm>
          <a:prstGeom prst="rect">
            <a:avLst/>
          </a:prstGeom>
          <a:noFill/>
        </p:spPr>
        <p:txBody>
          <a:bodyPr wrap="square" rtlCol="0">
            <a:spAutoFit/>
          </a:bodyPr>
          <a:lstStyle/>
          <a:p>
            <a:pPr algn="ctr"/>
            <a:r>
              <a:rPr lang="en-US" sz="4400" b="1" dirty="0">
                <a:solidFill>
                  <a:schemeClr val="accent5">
                    <a:lumMod val="75000"/>
                  </a:schemeClr>
                </a:solidFill>
              </a:rPr>
              <a:t>U$38million </a:t>
            </a:r>
            <a:r>
              <a:rPr lang="en-US" sz="3200" dirty="0"/>
              <a:t>invested by Bayat Company in Sheberghan</a:t>
            </a: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228600" y="1066800"/>
            <a:ext cx="6701971" cy="513565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6" name="TextBox 15"/>
          <p:cNvSpPr txBox="1"/>
          <p:nvPr/>
        </p:nvSpPr>
        <p:spPr>
          <a:xfrm>
            <a:off x="7515225" y="1015425"/>
            <a:ext cx="4067175" cy="707886"/>
          </a:xfrm>
          <a:prstGeom prst="rect">
            <a:avLst/>
          </a:prstGeom>
          <a:noFill/>
        </p:spPr>
        <p:txBody>
          <a:bodyPr wrap="square" rtlCol="0">
            <a:spAutoFit/>
          </a:bodyPr>
          <a:lstStyle>
            <a:defPPr>
              <a:defRPr lang="en-US"/>
            </a:defPPr>
            <a:lvl1pPr algn="ctr">
              <a:defRPr sz="4400" b="1">
                <a:solidFill>
                  <a:schemeClr val="accent5">
                    <a:lumMod val="75000"/>
                  </a:schemeClr>
                </a:solidFill>
              </a:defRPr>
            </a:lvl1pPr>
          </a:lstStyle>
          <a:p>
            <a:r>
              <a:rPr lang="en-US" sz="4000" dirty="0">
                <a:solidFill>
                  <a:schemeClr val="accent5">
                    <a:lumMod val="60000"/>
                    <a:lumOff val="40000"/>
                  </a:schemeClr>
                </a:solidFill>
              </a:rPr>
              <a:t>BOO</a:t>
            </a:r>
          </a:p>
        </p:txBody>
      </p:sp>
    </p:spTree>
    <p:extLst>
      <p:ext uri="{BB962C8B-B14F-4D97-AF65-F5344CB8AC3E}">
        <p14:creationId xmlns:p14="http://schemas.microsoft.com/office/powerpoint/2010/main" val="2301945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8754"/>
            <a:ext cx="9715500" cy="715962"/>
          </a:xfrm>
        </p:spPr>
        <p:txBody>
          <a:bodyPr>
            <a:noAutofit/>
          </a:bodyPr>
          <a:lstStyle/>
          <a:p>
            <a:pPr algn="l"/>
            <a:r>
              <a:rPr lang="en-US" sz="3600" b="1" dirty="0">
                <a:solidFill>
                  <a:schemeClr val="accent5">
                    <a:lumMod val="75000"/>
                  </a:schemeClr>
                </a:solidFill>
                <a:latin typeface="Bahij Zar" panose="02040503050201020203" pitchFamily="18" charset="-78"/>
                <a:cs typeface="B Zar" panose="00000400000000000000" pitchFamily="2" charset="-78"/>
              </a:rPr>
              <a:t>Balkh Gas to power Energy Project</a:t>
            </a:r>
          </a:p>
        </p:txBody>
      </p:sp>
      <p:cxnSp>
        <p:nvCxnSpPr>
          <p:cNvPr id="12" name="Straight Connector 11"/>
          <p:cNvCxnSpPr/>
          <p:nvPr/>
        </p:nvCxnSpPr>
        <p:spPr>
          <a:xfrm>
            <a:off x="8686800" y="838200"/>
            <a:ext cx="2895600"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3400" y="838200"/>
            <a:ext cx="8229600"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6492875"/>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TextBox 12"/>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10</a:t>
            </a:r>
          </a:p>
        </p:txBody>
      </p:sp>
      <p:sp>
        <p:nvSpPr>
          <p:cNvPr id="4" name="TextBox 3"/>
          <p:cNvSpPr txBox="1"/>
          <p:nvPr/>
        </p:nvSpPr>
        <p:spPr>
          <a:xfrm>
            <a:off x="7467600" y="3810000"/>
            <a:ext cx="4495800" cy="218521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lvl="0" indent="-457200">
              <a:buAutoNum type="arabicPeriod"/>
            </a:pPr>
            <a:r>
              <a:rPr lang="en-US" sz="2400" dirty="0"/>
              <a:t>Providing guarantee worth </a:t>
            </a:r>
            <a:r>
              <a:rPr lang="en-US" sz="3200" b="1" dirty="0">
                <a:solidFill>
                  <a:schemeClr val="accent5">
                    <a:lumMod val="75000"/>
                  </a:schemeClr>
                </a:solidFill>
              </a:rPr>
              <a:t>5 million US $</a:t>
            </a:r>
          </a:p>
          <a:p>
            <a:pPr marL="457200" lvl="0" indent="-457200">
              <a:buAutoNum type="arabicPeriod"/>
            </a:pPr>
            <a:r>
              <a:rPr lang="en-US" sz="2400" dirty="0">
                <a:latin typeface="Times New Roman" panose="02020603050405020304" pitchFamily="18" charset="0"/>
                <a:ea typeface="Times New Roman"/>
                <a:cs typeface="Times New Roman" panose="02020603050405020304" pitchFamily="18" charset="0"/>
              </a:rPr>
              <a:t>IDA Guarantee, </a:t>
            </a:r>
          </a:p>
          <a:p>
            <a:pPr marL="457200" lvl="0" indent="-457200">
              <a:buAutoNum type="arabicPeriod"/>
            </a:pPr>
            <a:r>
              <a:rPr lang="en-US" sz="2400" dirty="0">
                <a:latin typeface="Times New Roman" panose="02020603050405020304" pitchFamily="18" charset="0"/>
                <a:ea typeface="Times New Roman"/>
                <a:cs typeface="Times New Roman" panose="02020603050405020304" pitchFamily="18" charset="0"/>
              </a:rPr>
              <a:t>Politician and Non-Political Force Majeure</a:t>
            </a:r>
            <a:endParaRPr lang="en-US" sz="2400" dirty="0"/>
          </a:p>
        </p:txBody>
      </p:sp>
      <p:sp>
        <p:nvSpPr>
          <p:cNvPr id="10" name="TextBox 9"/>
          <p:cNvSpPr txBox="1"/>
          <p:nvPr/>
        </p:nvSpPr>
        <p:spPr>
          <a:xfrm>
            <a:off x="7467600" y="1676400"/>
            <a:ext cx="4419600" cy="1754326"/>
          </a:xfrm>
          <a:prstGeom prst="rect">
            <a:avLst/>
          </a:prstGeom>
          <a:noFill/>
        </p:spPr>
        <p:txBody>
          <a:bodyPr wrap="square" rtlCol="0">
            <a:spAutoFit/>
          </a:bodyPr>
          <a:lstStyle/>
          <a:p>
            <a:pPr algn="ctr"/>
            <a:r>
              <a:rPr lang="en-US" sz="4400" b="1" dirty="0">
                <a:solidFill>
                  <a:schemeClr val="accent5">
                    <a:lumMod val="75000"/>
                  </a:schemeClr>
                </a:solidFill>
              </a:rPr>
              <a:t>US$75.3million </a:t>
            </a:r>
            <a:r>
              <a:rPr lang="en-US" sz="3200" dirty="0"/>
              <a:t>invested by Afghanistan Power Plant</a:t>
            </a:r>
            <a:endParaRPr lang="en-US" sz="4000" dirty="0"/>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304800" y="1219200"/>
            <a:ext cx="6857992" cy="47409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6" name="TextBox 15"/>
          <p:cNvSpPr txBox="1"/>
          <p:nvPr/>
        </p:nvSpPr>
        <p:spPr>
          <a:xfrm>
            <a:off x="7515225" y="1015425"/>
            <a:ext cx="4067175" cy="707886"/>
          </a:xfrm>
          <a:prstGeom prst="rect">
            <a:avLst/>
          </a:prstGeom>
          <a:noFill/>
        </p:spPr>
        <p:txBody>
          <a:bodyPr wrap="square" rtlCol="0">
            <a:spAutoFit/>
          </a:bodyPr>
          <a:lstStyle>
            <a:defPPr>
              <a:defRPr lang="en-US"/>
            </a:defPPr>
            <a:lvl1pPr algn="ctr">
              <a:defRPr sz="4400" b="1">
                <a:solidFill>
                  <a:schemeClr val="accent5">
                    <a:lumMod val="75000"/>
                  </a:schemeClr>
                </a:solidFill>
              </a:defRPr>
            </a:lvl1pPr>
          </a:lstStyle>
          <a:p>
            <a:r>
              <a:rPr lang="en-US" sz="4000" dirty="0">
                <a:solidFill>
                  <a:schemeClr val="accent5">
                    <a:lumMod val="60000"/>
                    <a:lumOff val="40000"/>
                  </a:schemeClr>
                </a:solidFill>
              </a:rPr>
              <a:t>BOO</a:t>
            </a:r>
          </a:p>
        </p:txBody>
      </p:sp>
    </p:spTree>
    <p:extLst>
      <p:ext uri="{BB962C8B-B14F-4D97-AF65-F5344CB8AC3E}">
        <p14:creationId xmlns:p14="http://schemas.microsoft.com/office/powerpoint/2010/main" val="2802911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8754"/>
            <a:ext cx="9715500" cy="715962"/>
          </a:xfrm>
        </p:spPr>
        <p:txBody>
          <a:bodyPr>
            <a:noAutofit/>
          </a:bodyPr>
          <a:lstStyle/>
          <a:p>
            <a:pPr algn="l"/>
            <a:r>
              <a:rPr lang="en-US" sz="3600" b="1" dirty="0">
                <a:solidFill>
                  <a:schemeClr val="accent5">
                    <a:lumMod val="75000"/>
                  </a:schemeClr>
                </a:solidFill>
                <a:latin typeface="Bahij Zar" panose="02040503050201020203" pitchFamily="18" charset="-78"/>
                <a:cs typeface="B Zar" panose="00000400000000000000" pitchFamily="2" charset="-78"/>
              </a:rPr>
              <a:t>Kajaki Dam Project</a:t>
            </a:r>
          </a:p>
        </p:txBody>
      </p:sp>
      <p:cxnSp>
        <p:nvCxnSpPr>
          <p:cNvPr id="12" name="Straight Connector 11"/>
          <p:cNvCxnSpPr/>
          <p:nvPr/>
        </p:nvCxnSpPr>
        <p:spPr>
          <a:xfrm>
            <a:off x="8686800" y="838200"/>
            <a:ext cx="2895600"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3400" y="838200"/>
            <a:ext cx="8229600"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6492875"/>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TextBox 12"/>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11</a:t>
            </a:r>
          </a:p>
        </p:txBody>
      </p:sp>
      <p:sp>
        <p:nvSpPr>
          <p:cNvPr id="4" name="TextBox 3"/>
          <p:cNvSpPr txBox="1"/>
          <p:nvPr/>
        </p:nvSpPr>
        <p:spPr>
          <a:xfrm>
            <a:off x="7523074" y="4191000"/>
            <a:ext cx="4495800" cy="21313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spcBef>
                <a:spcPts val="300"/>
              </a:spcBef>
              <a:spcAft>
                <a:spcPts val="300"/>
              </a:spcAft>
            </a:pPr>
            <a:r>
              <a:rPr lang="en-US" sz="2400" dirty="0">
                <a:latin typeface="Times New Roman" panose="02020603050405020304" pitchFamily="18" charset="0"/>
                <a:ea typeface="Times New Roman"/>
                <a:cs typeface="Times New Roman" panose="02020603050405020304" pitchFamily="18" charset="0"/>
              </a:rPr>
              <a:t>1. Sovereign Guarantee,</a:t>
            </a:r>
          </a:p>
          <a:p>
            <a:pPr>
              <a:spcBef>
                <a:spcPts val="300"/>
              </a:spcBef>
              <a:spcAft>
                <a:spcPts val="300"/>
              </a:spcAft>
            </a:pPr>
            <a:r>
              <a:rPr lang="en-US" sz="2400" dirty="0">
                <a:latin typeface="Times New Roman" panose="02020603050405020304" pitchFamily="18" charset="0"/>
                <a:ea typeface="Times New Roman"/>
                <a:cs typeface="Times New Roman" panose="02020603050405020304" pitchFamily="18" charset="0"/>
              </a:rPr>
              <a:t>2. Politician and Non-Political Force Majeure, </a:t>
            </a:r>
          </a:p>
          <a:p>
            <a:pPr>
              <a:spcBef>
                <a:spcPts val="300"/>
              </a:spcBef>
              <a:spcAft>
                <a:spcPts val="300"/>
              </a:spcAft>
            </a:pPr>
            <a:r>
              <a:rPr lang="en-US" sz="2400" dirty="0">
                <a:latin typeface="Times New Roman" panose="02020603050405020304" pitchFamily="18" charset="0"/>
                <a:ea typeface="Times New Roman"/>
                <a:cs typeface="Times New Roman" panose="02020603050405020304" pitchFamily="18" charset="0"/>
              </a:rPr>
              <a:t>3. IDA Guarantee </a:t>
            </a:r>
          </a:p>
          <a:p>
            <a:pPr marL="342900" indent="-342900">
              <a:buAutoNum type="arabicPeriod"/>
            </a:pPr>
            <a:endParaRPr lang="en-US" sz="2400" dirty="0"/>
          </a:p>
        </p:txBody>
      </p:sp>
      <p:sp>
        <p:nvSpPr>
          <p:cNvPr id="10" name="TextBox 9"/>
          <p:cNvSpPr txBox="1"/>
          <p:nvPr/>
        </p:nvSpPr>
        <p:spPr>
          <a:xfrm>
            <a:off x="7535266" y="1676400"/>
            <a:ext cx="3666134" cy="1754326"/>
          </a:xfrm>
          <a:prstGeom prst="rect">
            <a:avLst/>
          </a:prstGeom>
          <a:noFill/>
        </p:spPr>
        <p:txBody>
          <a:bodyPr wrap="square" rtlCol="0">
            <a:spAutoFit/>
          </a:bodyPr>
          <a:lstStyle/>
          <a:p>
            <a:pPr algn="ctr"/>
            <a:r>
              <a:rPr lang="en-US" sz="4400" b="1" dirty="0">
                <a:solidFill>
                  <a:schemeClr val="accent5">
                    <a:lumMod val="75000"/>
                  </a:schemeClr>
                </a:solidFill>
              </a:rPr>
              <a:t>$174.9million </a:t>
            </a:r>
            <a:r>
              <a:rPr lang="en-US" sz="3200" dirty="0">
                <a:solidFill>
                  <a:schemeClr val="accent5">
                    <a:lumMod val="50000"/>
                  </a:schemeClr>
                </a:solidFill>
              </a:rPr>
              <a:t>invested by 77 Helmand Province  </a:t>
            </a:r>
            <a:endParaRPr lang="en-US" sz="4400" dirty="0">
              <a:solidFill>
                <a:schemeClr val="accent5">
                  <a:lumMod val="50000"/>
                </a:schemeClr>
              </a:solidFill>
            </a:endParaRPr>
          </a:p>
        </p:txBody>
      </p:sp>
      <p:pic>
        <p:nvPicPr>
          <p:cNvPr id="16" name="Picture 15"/>
          <p:cNvPicPr/>
          <p:nvPr/>
        </p:nvPicPr>
        <p:blipFill>
          <a:blip r:embed="rId3">
            <a:extLst>
              <a:ext uri="{28A0092B-C50C-407E-A947-70E740481C1C}">
                <a14:useLocalDpi xmlns:a14="http://schemas.microsoft.com/office/drawing/2010/main" val="0"/>
              </a:ext>
            </a:extLst>
          </a:blip>
          <a:stretch>
            <a:fillRect/>
          </a:stretch>
        </p:blipFill>
        <p:spPr>
          <a:xfrm>
            <a:off x="228600" y="1219199"/>
            <a:ext cx="6934200" cy="47690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TextBox 10"/>
          <p:cNvSpPr txBox="1"/>
          <p:nvPr/>
        </p:nvSpPr>
        <p:spPr>
          <a:xfrm>
            <a:off x="7515225" y="1015425"/>
            <a:ext cx="4067175" cy="707886"/>
          </a:xfrm>
          <a:prstGeom prst="rect">
            <a:avLst/>
          </a:prstGeom>
          <a:noFill/>
        </p:spPr>
        <p:txBody>
          <a:bodyPr wrap="square" rtlCol="0">
            <a:spAutoFit/>
          </a:bodyPr>
          <a:lstStyle>
            <a:defPPr>
              <a:defRPr lang="en-US"/>
            </a:defPPr>
            <a:lvl1pPr algn="ctr">
              <a:defRPr sz="4400" b="1">
                <a:solidFill>
                  <a:schemeClr val="accent5">
                    <a:lumMod val="75000"/>
                  </a:schemeClr>
                </a:solidFill>
              </a:defRPr>
            </a:lvl1pPr>
          </a:lstStyle>
          <a:p>
            <a:r>
              <a:rPr lang="en-US" sz="4000" dirty="0">
                <a:solidFill>
                  <a:schemeClr val="accent5">
                    <a:lumMod val="60000"/>
                    <a:lumOff val="40000"/>
                  </a:schemeClr>
                </a:solidFill>
              </a:rPr>
              <a:t>DBFO</a:t>
            </a:r>
          </a:p>
        </p:txBody>
      </p:sp>
    </p:spTree>
    <p:extLst>
      <p:ext uri="{BB962C8B-B14F-4D97-AF65-F5344CB8AC3E}">
        <p14:creationId xmlns:p14="http://schemas.microsoft.com/office/powerpoint/2010/main" val="1935501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8754"/>
            <a:ext cx="11163300" cy="715962"/>
          </a:xfrm>
        </p:spPr>
        <p:txBody>
          <a:bodyPr>
            <a:noAutofit/>
          </a:bodyPr>
          <a:lstStyle/>
          <a:p>
            <a:pPr algn="l"/>
            <a:r>
              <a:rPr lang="en-US" sz="3600" b="1" dirty="0">
                <a:solidFill>
                  <a:schemeClr val="accent5">
                    <a:lumMod val="75000"/>
                  </a:schemeClr>
                </a:solidFill>
                <a:latin typeface="Bahij Zar" panose="02040503050201020203" pitchFamily="18" charset="-78"/>
                <a:cs typeface="B Zar" panose="00000400000000000000" pitchFamily="2" charset="-78"/>
              </a:rPr>
              <a:t>Kabul Water Supply to districts 12 &amp;22 Project</a:t>
            </a:r>
          </a:p>
        </p:txBody>
      </p:sp>
      <p:cxnSp>
        <p:nvCxnSpPr>
          <p:cNvPr id="12" name="Straight Connector 11"/>
          <p:cNvCxnSpPr/>
          <p:nvPr/>
        </p:nvCxnSpPr>
        <p:spPr>
          <a:xfrm>
            <a:off x="8686800" y="838200"/>
            <a:ext cx="2895600"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3400" y="838200"/>
            <a:ext cx="8229600"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6492875"/>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TextBox 12"/>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11</a:t>
            </a:r>
          </a:p>
        </p:txBody>
      </p:sp>
      <p:sp>
        <p:nvSpPr>
          <p:cNvPr id="4" name="TextBox 3"/>
          <p:cNvSpPr txBox="1"/>
          <p:nvPr/>
        </p:nvSpPr>
        <p:spPr>
          <a:xfrm>
            <a:off x="7523074" y="4191000"/>
            <a:ext cx="4495800" cy="21313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spcBef>
                <a:spcPts val="300"/>
              </a:spcBef>
              <a:spcAft>
                <a:spcPts val="300"/>
              </a:spcAft>
            </a:pPr>
            <a:endParaRPr lang="en-US" sz="2400" dirty="0">
              <a:latin typeface="Times New Roman" panose="02020603050405020304" pitchFamily="18" charset="0"/>
              <a:ea typeface="Times New Roman"/>
              <a:cs typeface="Times New Roman" panose="02020603050405020304" pitchFamily="18" charset="0"/>
            </a:endParaRPr>
          </a:p>
          <a:p>
            <a:pPr>
              <a:spcBef>
                <a:spcPts val="300"/>
              </a:spcBef>
              <a:spcAft>
                <a:spcPts val="300"/>
              </a:spcAft>
            </a:pPr>
            <a:r>
              <a:rPr lang="en-US" sz="2400" dirty="0">
                <a:latin typeface="Times New Roman" panose="02020603050405020304" pitchFamily="18" charset="0"/>
                <a:ea typeface="Times New Roman"/>
                <a:cs typeface="Times New Roman" panose="02020603050405020304" pitchFamily="18" charset="0"/>
              </a:rPr>
              <a:t> 1. Politician and Non-Political Force Majeure, </a:t>
            </a:r>
          </a:p>
          <a:p>
            <a:pPr>
              <a:spcBef>
                <a:spcPts val="300"/>
              </a:spcBef>
              <a:spcAft>
                <a:spcPts val="300"/>
              </a:spcAft>
            </a:pPr>
            <a:endParaRPr lang="en-US" sz="2400" dirty="0">
              <a:latin typeface="Times New Roman" panose="02020603050405020304" pitchFamily="18" charset="0"/>
              <a:ea typeface="Times New Roman"/>
              <a:cs typeface="Times New Roman" panose="02020603050405020304" pitchFamily="18" charset="0"/>
            </a:endParaRPr>
          </a:p>
          <a:p>
            <a:pPr marL="342900" indent="-342900">
              <a:buAutoNum type="arabicPeriod"/>
            </a:pPr>
            <a:endParaRPr lang="en-US" sz="2400" dirty="0"/>
          </a:p>
        </p:txBody>
      </p:sp>
      <p:sp>
        <p:nvSpPr>
          <p:cNvPr id="10" name="TextBox 9"/>
          <p:cNvSpPr txBox="1"/>
          <p:nvPr/>
        </p:nvSpPr>
        <p:spPr>
          <a:xfrm>
            <a:off x="7696200" y="1981200"/>
            <a:ext cx="3970934" cy="1261884"/>
          </a:xfrm>
          <a:prstGeom prst="rect">
            <a:avLst/>
          </a:prstGeom>
          <a:noFill/>
        </p:spPr>
        <p:txBody>
          <a:bodyPr wrap="square" rtlCol="0">
            <a:spAutoFit/>
          </a:bodyPr>
          <a:lstStyle/>
          <a:p>
            <a:pPr algn="ctr"/>
            <a:r>
              <a:rPr lang="en-US" sz="4400" b="1" dirty="0">
                <a:solidFill>
                  <a:schemeClr val="accent5">
                    <a:lumMod val="75000"/>
                  </a:schemeClr>
                </a:solidFill>
              </a:rPr>
              <a:t>$54million </a:t>
            </a:r>
            <a:r>
              <a:rPr lang="en-US" sz="3200" dirty="0">
                <a:solidFill>
                  <a:schemeClr val="accent5">
                    <a:lumMod val="50000"/>
                  </a:schemeClr>
                </a:solidFill>
              </a:rPr>
              <a:t>Kabul district 12 and 22</a:t>
            </a:r>
            <a:endParaRPr lang="en-US" sz="4400" dirty="0">
              <a:solidFill>
                <a:schemeClr val="accent5">
                  <a:lumMod val="50000"/>
                </a:schemeClr>
              </a:solidFill>
            </a:endParaRPr>
          </a:p>
        </p:txBody>
      </p:sp>
      <p:sp>
        <p:nvSpPr>
          <p:cNvPr id="11" name="TextBox 10"/>
          <p:cNvSpPr txBox="1"/>
          <p:nvPr/>
        </p:nvSpPr>
        <p:spPr>
          <a:xfrm>
            <a:off x="7515225" y="1015425"/>
            <a:ext cx="4067175" cy="707886"/>
          </a:xfrm>
          <a:prstGeom prst="rect">
            <a:avLst/>
          </a:prstGeom>
          <a:noFill/>
        </p:spPr>
        <p:txBody>
          <a:bodyPr wrap="square" rtlCol="0">
            <a:spAutoFit/>
          </a:bodyPr>
          <a:lstStyle>
            <a:defPPr>
              <a:defRPr lang="en-US"/>
            </a:defPPr>
            <a:lvl1pPr algn="ctr">
              <a:defRPr sz="4400" b="1">
                <a:solidFill>
                  <a:schemeClr val="accent5">
                    <a:lumMod val="75000"/>
                  </a:schemeClr>
                </a:solidFill>
              </a:defRPr>
            </a:lvl1pPr>
          </a:lstStyle>
          <a:p>
            <a:r>
              <a:rPr lang="en-US" sz="4000" dirty="0">
                <a:solidFill>
                  <a:schemeClr val="accent5">
                    <a:lumMod val="60000"/>
                    <a:lumOff val="40000"/>
                  </a:schemeClr>
                </a:solidFill>
              </a:rPr>
              <a:t>DBFO</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701" t="28890" r="23200" b="28959"/>
          <a:stretch/>
        </p:blipFill>
        <p:spPr bwMode="auto">
          <a:xfrm>
            <a:off x="457200" y="1295400"/>
            <a:ext cx="6477000" cy="4876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39326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8754"/>
            <a:ext cx="11544300" cy="715962"/>
          </a:xfrm>
        </p:spPr>
        <p:txBody>
          <a:bodyPr>
            <a:noAutofit/>
          </a:bodyPr>
          <a:lstStyle/>
          <a:p>
            <a:pPr algn="l"/>
            <a:r>
              <a:rPr lang="en-US" sz="3600" b="1" dirty="0">
                <a:solidFill>
                  <a:schemeClr val="accent5">
                    <a:lumMod val="75000"/>
                  </a:schemeClr>
                </a:solidFill>
                <a:latin typeface="Bahij Zar" panose="02040503050201020203" pitchFamily="18" charset="-78"/>
                <a:cs typeface="B Zar" panose="00000400000000000000" pitchFamily="2" charset="-78"/>
              </a:rPr>
              <a:t>Badakhshan Province Electrification Project</a:t>
            </a:r>
          </a:p>
        </p:txBody>
      </p:sp>
      <p:cxnSp>
        <p:nvCxnSpPr>
          <p:cNvPr id="12" name="Straight Connector 11"/>
          <p:cNvCxnSpPr/>
          <p:nvPr/>
        </p:nvCxnSpPr>
        <p:spPr>
          <a:xfrm>
            <a:off x="8686800" y="838200"/>
            <a:ext cx="2895600"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3400" y="838200"/>
            <a:ext cx="8229600"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6492875"/>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TextBox 12"/>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11</a:t>
            </a:r>
          </a:p>
        </p:txBody>
      </p:sp>
      <p:sp>
        <p:nvSpPr>
          <p:cNvPr id="4" name="TextBox 3"/>
          <p:cNvSpPr txBox="1"/>
          <p:nvPr/>
        </p:nvSpPr>
        <p:spPr>
          <a:xfrm>
            <a:off x="7523074" y="4191000"/>
            <a:ext cx="4495800" cy="21698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spcBef>
                <a:spcPts val="300"/>
              </a:spcBef>
              <a:spcAft>
                <a:spcPts val="300"/>
              </a:spcAft>
            </a:pPr>
            <a:endParaRPr lang="en-US" sz="2400" dirty="0">
              <a:latin typeface="Times New Roman" panose="02020603050405020304" pitchFamily="18" charset="0"/>
              <a:ea typeface="Times New Roman"/>
              <a:cs typeface="Times New Roman" panose="02020603050405020304" pitchFamily="18" charset="0"/>
            </a:endParaRPr>
          </a:p>
          <a:p>
            <a:pPr>
              <a:spcBef>
                <a:spcPts val="300"/>
              </a:spcBef>
              <a:spcAft>
                <a:spcPts val="300"/>
              </a:spcAft>
            </a:pPr>
            <a:r>
              <a:rPr lang="en-US" sz="2400" dirty="0">
                <a:latin typeface="Times New Roman" panose="02020603050405020304" pitchFamily="18" charset="0"/>
                <a:ea typeface="Times New Roman"/>
                <a:cs typeface="Times New Roman" panose="02020603050405020304" pitchFamily="18" charset="0"/>
              </a:rPr>
              <a:t> 1. Politician and Non-Political Force Majeure, </a:t>
            </a:r>
          </a:p>
          <a:p>
            <a:pPr>
              <a:spcBef>
                <a:spcPts val="300"/>
              </a:spcBef>
              <a:spcAft>
                <a:spcPts val="300"/>
              </a:spcAft>
            </a:pPr>
            <a:r>
              <a:rPr lang="en-US" sz="2400" dirty="0">
                <a:latin typeface="Times New Roman" panose="02020603050405020304" pitchFamily="18" charset="0"/>
                <a:ea typeface="Times New Roman"/>
                <a:cs typeface="Times New Roman" panose="02020603050405020304" pitchFamily="18" charset="0"/>
              </a:rPr>
              <a:t>2.Land and government’s assits</a:t>
            </a:r>
          </a:p>
          <a:p>
            <a:pPr>
              <a:spcBef>
                <a:spcPts val="300"/>
              </a:spcBef>
              <a:spcAft>
                <a:spcPts val="300"/>
              </a:spcAft>
            </a:pPr>
            <a:endParaRPr lang="en-US" sz="2400" dirty="0">
              <a:latin typeface="Times New Roman" panose="02020603050405020304" pitchFamily="18" charset="0"/>
              <a:ea typeface="Times New Roman"/>
              <a:cs typeface="Times New Roman" panose="02020603050405020304" pitchFamily="18" charset="0"/>
            </a:endParaRPr>
          </a:p>
        </p:txBody>
      </p:sp>
      <p:sp>
        <p:nvSpPr>
          <p:cNvPr id="10" name="TextBox 9"/>
          <p:cNvSpPr txBox="1"/>
          <p:nvPr/>
        </p:nvSpPr>
        <p:spPr>
          <a:xfrm>
            <a:off x="7523073" y="1981200"/>
            <a:ext cx="4240301" cy="1754326"/>
          </a:xfrm>
          <a:prstGeom prst="rect">
            <a:avLst/>
          </a:prstGeom>
          <a:noFill/>
        </p:spPr>
        <p:txBody>
          <a:bodyPr wrap="square" rtlCol="0">
            <a:spAutoFit/>
          </a:bodyPr>
          <a:lstStyle/>
          <a:p>
            <a:pPr algn="ctr"/>
            <a:r>
              <a:rPr lang="en-US" sz="4400" b="1" dirty="0">
                <a:solidFill>
                  <a:schemeClr val="accent5">
                    <a:lumMod val="75000"/>
                  </a:schemeClr>
                </a:solidFill>
              </a:rPr>
              <a:t>$631million </a:t>
            </a:r>
            <a:r>
              <a:rPr lang="en-US" sz="3200" dirty="0">
                <a:solidFill>
                  <a:schemeClr val="accent5">
                    <a:lumMod val="50000"/>
                  </a:schemeClr>
                </a:solidFill>
              </a:rPr>
              <a:t>By Agha Khan Foundation in Badakhshan Province</a:t>
            </a:r>
            <a:endParaRPr lang="en-US" sz="4400" dirty="0">
              <a:solidFill>
                <a:schemeClr val="accent5">
                  <a:lumMod val="50000"/>
                </a:schemeClr>
              </a:solidFill>
            </a:endParaRPr>
          </a:p>
        </p:txBody>
      </p:sp>
      <p:sp>
        <p:nvSpPr>
          <p:cNvPr id="11" name="TextBox 10"/>
          <p:cNvSpPr txBox="1"/>
          <p:nvPr/>
        </p:nvSpPr>
        <p:spPr>
          <a:xfrm>
            <a:off x="7515225" y="1015425"/>
            <a:ext cx="4067175" cy="707886"/>
          </a:xfrm>
          <a:prstGeom prst="rect">
            <a:avLst/>
          </a:prstGeom>
          <a:noFill/>
        </p:spPr>
        <p:txBody>
          <a:bodyPr wrap="square" rtlCol="0">
            <a:spAutoFit/>
          </a:bodyPr>
          <a:lstStyle>
            <a:defPPr>
              <a:defRPr lang="en-US"/>
            </a:defPPr>
            <a:lvl1pPr algn="ctr">
              <a:defRPr sz="4400" b="1">
                <a:solidFill>
                  <a:schemeClr val="accent5">
                    <a:lumMod val="75000"/>
                  </a:schemeClr>
                </a:solidFill>
              </a:defRPr>
            </a:lvl1pPr>
          </a:lstStyle>
          <a:p>
            <a:r>
              <a:rPr lang="en-US" sz="4000" dirty="0">
                <a:solidFill>
                  <a:schemeClr val="accent5">
                    <a:lumMod val="60000"/>
                    <a:lumOff val="40000"/>
                  </a:schemeClr>
                </a:solidFill>
              </a:rPr>
              <a:t>DBFO</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641" t="45269" r="24339" b="18827"/>
          <a:stretch/>
        </p:blipFill>
        <p:spPr bwMode="auto">
          <a:xfrm>
            <a:off x="457200" y="1369368"/>
            <a:ext cx="6248400" cy="44980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7905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8754"/>
            <a:ext cx="9715500" cy="715962"/>
          </a:xfrm>
        </p:spPr>
        <p:txBody>
          <a:bodyPr>
            <a:noAutofit/>
          </a:bodyPr>
          <a:lstStyle/>
          <a:p>
            <a:pPr algn="l"/>
            <a:r>
              <a:rPr lang="en-US" sz="3600" b="1" dirty="0">
                <a:solidFill>
                  <a:schemeClr val="accent5">
                    <a:lumMod val="75000"/>
                  </a:schemeClr>
                </a:solidFill>
              </a:rPr>
              <a:t>Key steps to prepare a PPP project</a:t>
            </a:r>
            <a:endParaRPr lang="en-US" sz="3600" b="1" dirty="0">
              <a:solidFill>
                <a:schemeClr val="accent5">
                  <a:lumMod val="75000"/>
                </a:schemeClr>
              </a:solidFill>
              <a:latin typeface="Bahij Zar" panose="02040503050201020203" pitchFamily="18" charset="-78"/>
              <a:cs typeface="B Zar" panose="00000400000000000000" pitchFamily="2" charset="-78"/>
            </a:endParaRPr>
          </a:p>
        </p:txBody>
      </p:sp>
      <p:cxnSp>
        <p:nvCxnSpPr>
          <p:cNvPr id="12" name="Straight Connector 11"/>
          <p:cNvCxnSpPr/>
          <p:nvPr/>
        </p:nvCxnSpPr>
        <p:spPr>
          <a:xfrm>
            <a:off x="8686800" y="838200"/>
            <a:ext cx="2895600"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3400" y="838200"/>
            <a:ext cx="8229600"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6492875"/>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TextBox 12"/>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12</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136" t="32107" r="35388" b="16574"/>
          <a:stretch/>
        </p:blipFill>
        <p:spPr bwMode="auto">
          <a:xfrm>
            <a:off x="4190999" y="990601"/>
            <a:ext cx="477743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64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6800" y="1981200"/>
            <a:ext cx="10439400" cy="3124200"/>
          </a:xfrm>
        </p:spPr>
        <p:txBody>
          <a:bodyPr>
            <a:normAutofit/>
          </a:bodyPr>
          <a:lstStyle/>
          <a:p>
            <a:pPr marL="0" indent="0" algn="ctr">
              <a:buNone/>
            </a:pPr>
            <a:r>
              <a:rPr lang="en-US" sz="4800" b="1" dirty="0">
                <a:solidFill>
                  <a:schemeClr val="accent5">
                    <a:lumMod val="75000"/>
                  </a:schemeClr>
                </a:solidFill>
                <a:cs typeface="B Zar" panose="00000400000000000000" pitchFamily="2" charset="-78"/>
              </a:rPr>
              <a:t>Welcoming You to PPP Opportunities Detailed Presentations …</a:t>
            </a:r>
            <a:endParaRPr lang="en-US" sz="6600" dirty="0">
              <a:solidFill>
                <a:schemeClr val="accent5">
                  <a:lumMod val="75000"/>
                </a:schemeClr>
              </a:solidFill>
              <a:cs typeface="B Zar" panose="00000400000000000000" pitchFamily="2" charset="-78"/>
            </a:endParaRPr>
          </a:p>
        </p:txBody>
      </p:sp>
    </p:spTree>
    <p:extLst>
      <p:ext uri="{BB962C8B-B14F-4D97-AF65-F5344CB8AC3E}">
        <p14:creationId xmlns:p14="http://schemas.microsoft.com/office/powerpoint/2010/main" val="100592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624" y="40175"/>
            <a:ext cx="9448800" cy="645626"/>
          </a:xfrm>
        </p:spPr>
        <p:txBody>
          <a:bodyPr>
            <a:noAutofit/>
          </a:bodyPr>
          <a:lstStyle/>
          <a:p>
            <a:pPr algn="l" rtl="1"/>
            <a:r>
              <a:rPr lang="en-US" sz="3600" b="1" dirty="0">
                <a:solidFill>
                  <a:schemeClr val="accent5">
                    <a:lumMod val="75000"/>
                  </a:schemeClr>
                </a:solidFill>
                <a:latin typeface="Bahij Zar" panose="02040503050201020203" pitchFamily="18" charset="-78"/>
                <a:cs typeface="B Zar" panose="00000400000000000000" pitchFamily="2" charset="-78"/>
              </a:rPr>
              <a:t>Contents  </a:t>
            </a:r>
          </a:p>
        </p:txBody>
      </p:sp>
      <p:sp>
        <p:nvSpPr>
          <p:cNvPr id="3" name="Content Placeholder 2"/>
          <p:cNvSpPr>
            <a:spLocks noGrp="1"/>
          </p:cNvSpPr>
          <p:nvPr>
            <p:ph idx="1"/>
          </p:nvPr>
        </p:nvSpPr>
        <p:spPr>
          <a:xfrm>
            <a:off x="457200" y="774883"/>
            <a:ext cx="11201400" cy="5702117"/>
          </a:xfrm>
        </p:spPr>
        <p:txBody>
          <a:bodyPr>
            <a:noAutofit/>
          </a:bodyPr>
          <a:lstStyle/>
          <a:p>
            <a:pPr marL="342900" indent="-342900" algn="just">
              <a:lnSpc>
                <a:spcPct val="200000"/>
              </a:lnSpc>
              <a:buAutoNum type="arabicPeriod"/>
            </a:pPr>
            <a:r>
              <a:rPr lang="en-US" sz="2400" b="1" dirty="0">
                <a:solidFill>
                  <a:schemeClr val="accent5">
                    <a:lumMod val="50000"/>
                  </a:schemeClr>
                </a:solidFill>
              </a:rPr>
              <a:t>Why PPPs in Afghanistan?</a:t>
            </a:r>
          </a:p>
          <a:p>
            <a:pPr marL="342900" indent="-342900" algn="just">
              <a:lnSpc>
                <a:spcPct val="200000"/>
              </a:lnSpc>
              <a:buAutoNum type="arabicPeriod"/>
            </a:pPr>
            <a:r>
              <a:rPr lang="en-US" sz="2400" b="1" dirty="0">
                <a:solidFill>
                  <a:schemeClr val="accent5">
                    <a:lumMod val="50000"/>
                  </a:schemeClr>
                </a:solidFill>
              </a:rPr>
              <a:t>Background</a:t>
            </a:r>
          </a:p>
          <a:p>
            <a:pPr marL="342900" indent="-342900" algn="just">
              <a:lnSpc>
                <a:spcPct val="200000"/>
              </a:lnSpc>
              <a:buFont typeface="Arial" panose="020B0604020202020204" pitchFamily="34" charset="0"/>
              <a:buAutoNum type="arabicPeriod"/>
            </a:pPr>
            <a:r>
              <a:rPr lang="en-US" sz="2400" b="1" dirty="0">
                <a:solidFill>
                  <a:schemeClr val="accent5">
                    <a:lumMod val="50000"/>
                  </a:schemeClr>
                </a:solidFill>
              </a:rPr>
              <a:t>Involved authorities </a:t>
            </a:r>
          </a:p>
          <a:p>
            <a:pPr marL="342900" indent="-342900" algn="just">
              <a:lnSpc>
                <a:spcPct val="200000"/>
              </a:lnSpc>
              <a:buAutoNum type="arabicPeriod"/>
            </a:pPr>
            <a:r>
              <a:rPr lang="en-US" sz="2400" b="1" dirty="0">
                <a:solidFill>
                  <a:schemeClr val="accent5">
                    <a:lumMod val="50000"/>
                  </a:schemeClr>
                </a:solidFill>
              </a:rPr>
              <a:t>CPA’s role </a:t>
            </a:r>
          </a:p>
          <a:p>
            <a:pPr marL="342900" indent="-342900" algn="just">
              <a:lnSpc>
                <a:spcPct val="200000"/>
              </a:lnSpc>
              <a:buAutoNum type="arabicPeriod"/>
            </a:pPr>
            <a:r>
              <a:rPr lang="en-US" sz="2400" b="1" dirty="0">
                <a:solidFill>
                  <a:schemeClr val="accent5">
                    <a:lumMod val="50000"/>
                  </a:schemeClr>
                </a:solidFill>
              </a:rPr>
              <a:t>Some achievements in Parts of PPPs in the country</a:t>
            </a:r>
          </a:p>
          <a:p>
            <a:pPr marL="342900" indent="-342900" algn="just">
              <a:lnSpc>
                <a:spcPct val="200000"/>
              </a:lnSpc>
              <a:buAutoNum type="arabicPeriod"/>
            </a:pPr>
            <a:r>
              <a:rPr lang="en-US" sz="2400" b="1" dirty="0">
                <a:solidFill>
                  <a:schemeClr val="accent5">
                    <a:lumMod val="50000"/>
                  </a:schemeClr>
                </a:solidFill>
              </a:rPr>
              <a:t>Government and International community’s support to PPPs in the country</a:t>
            </a:r>
          </a:p>
          <a:p>
            <a:pPr marL="342900" indent="-342900" algn="just">
              <a:lnSpc>
                <a:spcPct val="200000"/>
              </a:lnSpc>
              <a:buAutoNum type="arabicPeriod"/>
            </a:pPr>
            <a:r>
              <a:rPr lang="en-US" sz="2400" b="1" dirty="0">
                <a:solidFill>
                  <a:schemeClr val="accent5">
                    <a:lumMod val="50000"/>
                  </a:schemeClr>
                </a:solidFill>
              </a:rPr>
              <a:t>Examples of different types of supports given to the projects so far </a:t>
            </a:r>
          </a:p>
          <a:p>
            <a:pPr marL="342900" indent="-342900" algn="just">
              <a:lnSpc>
                <a:spcPct val="200000"/>
              </a:lnSpc>
              <a:buAutoNum type="arabicPeriod"/>
            </a:pPr>
            <a:endParaRPr lang="en-US" sz="2400" b="1" dirty="0"/>
          </a:p>
          <a:p>
            <a:pPr marL="342900" indent="-342900" algn="just">
              <a:lnSpc>
                <a:spcPct val="200000"/>
              </a:lnSpc>
              <a:buAutoNum type="arabicPeriod"/>
            </a:pPr>
            <a:endParaRPr lang="en-US" sz="2400" b="1" dirty="0"/>
          </a:p>
          <a:p>
            <a:pPr marL="342900" indent="-342900" algn="just">
              <a:lnSpc>
                <a:spcPct val="200000"/>
              </a:lnSpc>
              <a:buAutoNum type="arabicPeriod"/>
            </a:pPr>
            <a:endParaRPr lang="en-US" sz="2400" b="1" dirty="0"/>
          </a:p>
          <a:p>
            <a:pPr marL="342900" indent="-342900" algn="just">
              <a:lnSpc>
                <a:spcPct val="200000"/>
              </a:lnSpc>
              <a:buAutoNum type="arabicPeriod"/>
            </a:pPr>
            <a:endParaRPr lang="en-US" sz="2400" b="1" dirty="0"/>
          </a:p>
          <a:p>
            <a:pPr marL="971526" lvl="1" indent="-514350" algn="l">
              <a:buAutoNum type="arabicPeriod"/>
            </a:pPr>
            <a:endParaRPr lang="en-US" sz="2400" dirty="0"/>
          </a:p>
        </p:txBody>
      </p:sp>
      <p:cxnSp>
        <p:nvCxnSpPr>
          <p:cNvPr id="5" name="Straight Connector 4"/>
          <p:cNvCxnSpPr/>
          <p:nvPr/>
        </p:nvCxnSpPr>
        <p:spPr>
          <a:xfrm>
            <a:off x="8839200" y="996013"/>
            <a:ext cx="2819400" cy="12882"/>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9600" y="1000797"/>
            <a:ext cx="8229600"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6492878"/>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0" name="TextBox 9"/>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2</a:t>
            </a:r>
          </a:p>
        </p:txBody>
      </p:sp>
    </p:spTree>
    <p:extLst>
      <p:ext uri="{BB962C8B-B14F-4D97-AF65-F5344CB8AC3E}">
        <p14:creationId xmlns:p14="http://schemas.microsoft.com/office/powerpoint/2010/main" val="502013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png"/>
          <p:cNvPicPr>
            <a:picLocks noChangeAspect="1"/>
          </p:cNvPicPr>
          <p:nvPr/>
        </p:nvPicPr>
        <p:blipFill>
          <a:blip r:embed="rId2">
            <a:lum bright="30000" contrast="10000"/>
          </a:blip>
          <a:stretch>
            <a:fillRect/>
          </a:stretch>
        </p:blipFill>
        <p:spPr>
          <a:xfrm>
            <a:off x="203200" y="1447800"/>
            <a:ext cx="11455400" cy="4574381"/>
          </a:xfrm>
          <a:prstGeom prst="rect">
            <a:avLst/>
          </a:prstGeom>
        </p:spPr>
      </p:pic>
      <p:sp>
        <p:nvSpPr>
          <p:cNvPr id="3" name="Content Placeholder 2"/>
          <p:cNvSpPr>
            <a:spLocks noGrp="1"/>
          </p:cNvSpPr>
          <p:nvPr>
            <p:ph idx="1"/>
          </p:nvPr>
        </p:nvSpPr>
        <p:spPr>
          <a:xfrm>
            <a:off x="457200" y="1219200"/>
            <a:ext cx="10668000" cy="5257800"/>
          </a:xfrm>
        </p:spPr>
        <p:txBody>
          <a:bodyPr>
            <a:noAutofit/>
          </a:bodyPr>
          <a:lstStyle/>
          <a:p>
            <a:pPr algn="just">
              <a:lnSpc>
                <a:spcPct val="200000"/>
              </a:lnSpc>
            </a:pPr>
            <a:r>
              <a:rPr lang="en-US" sz="1600" dirty="0"/>
              <a:t>Underinvestment and poor maintenance have left Afghanistan with a significant deficit in all forms of infrastructure and public services holding back the country’s development and economic growth;  </a:t>
            </a:r>
          </a:p>
          <a:p>
            <a:pPr algn="just">
              <a:lnSpc>
                <a:spcPct val="200000"/>
              </a:lnSpc>
            </a:pPr>
            <a:r>
              <a:rPr lang="en-US" sz="1600" dirty="0"/>
              <a:t>Given the increasing demand for infrastructure development, services and the need for significant level of investment, capacity and resources requirements, the Government recognizes the need to augment its efforts and scarce resources through increased private sector participation.</a:t>
            </a:r>
          </a:p>
          <a:p>
            <a:pPr algn="just">
              <a:lnSpc>
                <a:spcPct val="200000"/>
              </a:lnSpc>
            </a:pPr>
            <a:r>
              <a:rPr lang="en-US" sz="1600" dirty="0"/>
              <a:t>National Budget Deficit</a:t>
            </a:r>
          </a:p>
          <a:p>
            <a:pPr algn="just">
              <a:lnSpc>
                <a:spcPct val="200000"/>
              </a:lnSpc>
            </a:pPr>
            <a:r>
              <a:rPr lang="en-US" sz="1600" dirty="0"/>
              <a:t>Different Competencies and skills available with both public and private parties</a:t>
            </a:r>
          </a:p>
          <a:p>
            <a:pPr algn="just">
              <a:lnSpc>
                <a:spcPct val="200000"/>
              </a:lnSpc>
            </a:pPr>
            <a:r>
              <a:rPr lang="en-US" sz="1600" dirty="0"/>
              <a:t>Efficiency </a:t>
            </a:r>
          </a:p>
          <a:p>
            <a:pPr algn="just">
              <a:lnSpc>
                <a:spcPct val="200000"/>
              </a:lnSpc>
            </a:pPr>
            <a:r>
              <a:rPr lang="en-US" sz="1600" dirty="0"/>
              <a:t>Accountability </a:t>
            </a:r>
          </a:p>
          <a:p>
            <a:pPr algn="just">
              <a:lnSpc>
                <a:spcPct val="200000"/>
              </a:lnSpc>
            </a:pPr>
            <a:r>
              <a:rPr lang="en-US" sz="1600" dirty="0"/>
              <a:t>Transfer of advanced technology to the country  and boosting economic growth in the country </a:t>
            </a:r>
          </a:p>
          <a:p>
            <a:pPr marL="0" indent="0" algn="just">
              <a:lnSpc>
                <a:spcPct val="200000"/>
              </a:lnSpc>
              <a:buNone/>
            </a:pPr>
            <a:endParaRPr lang="en-US" sz="1600" b="1" dirty="0"/>
          </a:p>
          <a:p>
            <a:pPr marL="971526" lvl="1" indent="-514350" algn="l">
              <a:buAutoNum type="arabicPeriod"/>
            </a:pPr>
            <a:endParaRPr lang="en-US" sz="1600" dirty="0"/>
          </a:p>
        </p:txBody>
      </p:sp>
      <p:sp>
        <p:nvSpPr>
          <p:cNvPr id="2" name="Title 1"/>
          <p:cNvSpPr>
            <a:spLocks noGrp="1"/>
          </p:cNvSpPr>
          <p:nvPr>
            <p:ph type="title"/>
          </p:nvPr>
        </p:nvSpPr>
        <p:spPr>
          <a:xfrm>
            <a:off x="609600" y="142608"/>
            <a:ext cx="11049000" cy="841903"/>
          </a:xfrm>
        </p:spPr>
        <p:txBody>
          <a:bodyPr>
            <a:noAutofit/>
          </a:bodyPr>
          <a:lstStyle/>
          <a:p>
            <a:pPr algn="l" rtl="1"/>
            <a:r>
              <a:rPr lang="en-US" sz="3600" b="1" dirty="0">
                <a:solidFill>
                  <a:schemeClr val="accent5">
                    <a:lumMod val="75000"/>
                  </a:schemeClr>
                </a:solidFill>
                <a:latin typeface="Bahij Zar" panose="02040503050201020203" pitchFamily="18" charset="-78"/>
                <a:cs typeface="B Zar" panose="00000400000000000000" pitchFamily="2" charset="-78"/>
              </a:rPr>
              <a:t>Why PPPs in Afghanistan? </a:t>
            </a:r>
          </a:p>
        </p:txBody>
      </p:sp>
      <p:cxnSp>
        <p:nvCxnSpPr>
          <p:cNvPr id="5" name="Straight Connector 4"/>
          <p:cNvCxnSpPr/>
          <p:nvPr/>
        </p:nvCxnSpPr>
        <p:spPr>
          <a:xfrm>
            <a:off x="8839200" y="996013"/>
            <a:ext cx="2819400" cy="12882"/>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9600" y="1000797"/>
            <a:ext cx="8229600"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6492878"/>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0" name="TextBox 9"/>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2</a:t>
            </a:r>
          </a:p>
        </p:txBody>
      </p:sp>
    </p:spTree>
    <p:extLst>
      <p:ext uri="{BB962C8B-B14F-4D97-AF65-F5344CB8AC3E}">
        <p14:creationId xmlns:p14="http://schemas.microsoft.com/office/powerpoint/2010/main" val="416261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05800" y="6492878"/>
            <a:ext cx="2133600" cy="365125"/>
          </a:xfrm>
        </p:spPr>
        <p:txBody>
          <a:bodyPr/>
          <a:lstStyle/>
          <a:p>
            <a:fld id="{B144AF57-9908-4E52-9CEA-DAE32A8FFE37}" type="slidenum">
              <a:rPr lang="en-US" smtClean="0">
                <a:cs typeface="B Zar" panose="00000400000000000000" pitchFamily="2" charset="-78"/>
              </a:rPr>
              <a:pPr/>
              <a:t>4</a:t>
            </a:fld>
            <a:endParaRPr lang="en-US" dirty="0">
              <a:cs typeface="B Zar" panose="00000400000000000000" pitchFamily="2" charset="-78"/>
            </a:endParaRPr>
          </a:p>
        </p:txBody>
      </p:sp>
      <p:sp>
        <p:nvSpPr>
          <p:cNvPr id="7" name="Date Placeholder 6"/>
          <p:cNvSpPr>
            <a:spLocks noGrp="1"/>
          </p:cNvSpPr>
          <p:nvPr>
            <p:ph type="dt" sz="half" idx="10"/>
          </p:nvPr>
        </p:nvSpPr>
        <p:spPr>
          <a:xfrm>
            <a:off x="1752600" y="6492878"/>
            <a:ext cx="2133600" cy="365125"/>
          </a:xfrm>
        </p:spPr>
        <p:txBody>
          <a:bodyPr/>
          <a:lstStyle/>
          <a:p>
            <a:fld id="{1B636D10-2AE4-409D-97E7-32F7DB8C9DA2}" type="datetime1">
              <a:rPr lang="en-US" smtClean="0">
                <a:cs typeface="B Zar" panose="00000400000000000000" pitchFamily="2" charset="-78"/>
              </a:rPr>
              <a:pPr/>
              <a:t>9/14/2020</a:t>
            </a:fld>
            <a:endParaRPr lang="en-US" dirty="0">
              <a:cs typeface="B Zar" panose="00000400000000000000" pitchFamily="2" charset="-78"/>
            </a:endParaRPr>
          </a:p>
        </p:txBody>
      </p:sp>
      <p:sp>
        <p:nvSpPr>
          <p:cNvPr id="13" name="Title 1"/>
          <p:cNvSpPr txBox="1">
            <a:spLocks/>
          </p:cNvSpPr>
          <p:nvPr/>
        </p:nvSpPr>
        <p:spPr>
          <a:xfrm>
            <a:off x="685800" y="228600"/>
            <a:ext cx="8229600" cy="639763"/>
          </a:xfrm>
          <a:prstGeom prst="rect">
            <a:avLst/>
          </a:prstGeom>
        </p:spPr>
        <p:txBody>
          <a:bodyPr vert="horz" lIns="91440" tIns="45720" rIns="91440" bIns="45720" rtlCol="0" anchor="ctr">
            <a:norm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pPr algn="l" rtl="1"/>
            <a:r>
              <a:rPr lang="en-US" sz="3200" b="1" spc="43" dirty="0">
                <a:solidFill>
                  <a:schemeClr val="accent5">
                    <a:lumMod val="75000"/>
                  </a:schemeClr>
                </a:solidFill>
                <a:latin typeface="Bebas Neue Bold" panose="020B0606020202050201" pitchFamily="34" charset="-94"/>
                <a:ea typeface="Open Sans" panose="020B0606030504020204" pitchFamily="34" charset="0"/>
                <a:cs typeface="B Zar" panose="00000400000000000000" pitchFamily="2" charset="-78"/>
              </a:rPr>
              <a:t>PPPs Background in Afghanistan</a:t>
            </a:r>
          </a:p>
        </p:txBody>
      </p:sp>
      <p:sp>
        <p:nvSpPr>
          <p:cNvPr id="5" name="Round Diagonal Corner Rectangle 4"/>
          <p:cNvSpPr/>
          <p:nvPr/>
        </p:nvSpPr>
        <p:spPr>
          <a:xfrm>
            <a:off x="766011" y="990600"/>
            <a:ext cx="11125200" cy="2093359"/>
          </a:xfrm>
          <a:prstGeom prst="round2DiagRect">
            <a:avLst>
              <a:gd name="adj1" fmla="val 12813"/>
              <a:gd name="adj2" fmla="val 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cs typeface="B Zar" panose="00000400000000000000" pitchFamily="2" charset="-78"/>
              </a:rPr>
              <a:t>The General Directorate of Public-Private Partnership , Central Partnership Authority was established based on the decision of High Economic Council in 2015, and the decree No. 1650 dated 8/19/2016 of the HE the President of Afghanistan.</a:t>
            </a:r>
            <a:endParaRPr lang="en-US" dirty="0"/>
          </a:p>
        </p:txBody>
      </p:sp>
      <p:sp>
        <p:nvSpPr>
          <p:cNvPr id="6" name="Rectangle 5"/>
          <p:cNvSpPr/>
          <p:nvPr/>
        </p:nvSpPr>
        <p:spPr>
          <a:xfrm>
            <a:off x="0" y="6492878"/>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20" name="Picture 19"/>
          <p:cNvPicPr>
            <a:picLocks noChangeAspect="1"/>
          </p:cNvPicPr>
          <p:nvPr/>
        </p:nvPicPr>
        <p:blipFill rotWithShape="1">
          <a:blip r:embed="rId2"/>
          <a:srcRect l="585" t="19999" r="-146" b="11580"/>
          <a:stretch/>
        </p:blipFill>
        <p:spPr>
          <a:xfrm>
            <a:off x="304800" y="3124201"/>
            <a:ext cx="11586411" cy="3368678"/>
          </a:xfrm>
          <a:prstGeom prst="rect">
            <a:avLst/>
          </a:prstGeom>
          <a:ln>
            <a:noFill/>
          </a:ln>
          <a:effectLst>
            <a:softEdge rad="112500"/>
          </a:effectLst>
        </p:spPr>
      </p:pic>
      <p:sp>
        <p:nvSpPr>
          <p:cNvPr id="9" name="TextBox 8"/>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prs-AF" dirty="0"/>
              <a:t>۱</a:t>
            </a:r>
            <a:endParaRPr lang="en-US" dirty="0"/>
          </a:p>
        </p:txBody>
      </p:sp>
    </p:spTree>
    <p:extLst>
      <p:ext uri="{BB962C8B-B14F-4D97-AF65-F5344CB8AC3E}">
        <p14:creationId xmlns:p14="http://schemas.microsoft.com/office/powerpoint/2010/main" val="396375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974" y="3048000"/>
            <a:ext cx="3332855" cy="1905000"/>
          </a:xfrm>
          <a:prstGeom prst="rect">
            <a:avLst/>
          </a:prstGeom>
          <a:solidFill>
            <a:schemeClr val="bg1">
              <a:lumMod val="95000"/>
              <a:alpha val="92000"/>
            </a:schemeClr>
          </a:solidFill>
        </p:spPr>
      </p:pic>
      <p:sp>
        <p:nvSpPr>
          <p:cNvPr id="2" name="Title 1"/>
          <p:cNvSpPr>
            <a:spLocks noGrp="1"/>
          </p:cNvSpPr>
          <p:nvPr>
            <p:ph type="title"/>
          </p:nvPr>
        </p:nvSpPr>
        <p:spPr>
          <a:xfrm>
            <a:off x="381000" y="0"/>
            <a:ext cx="8229600" cy="639762"/>
          </a:xfrm>
        </p:spPr>
        <p:txBody>
          <a:bodyPr>
            <a:noAutofit/>
          </a:bodyPr>
          <a:lstStyle/>
          <a:p>
            <a:pPr algn="l" rtl="1"/>
            <a:r>
              <a:rPr lang="en-US" sz="3600" b="1" spc="43" dirty="0">
                <a:solidFill>
                  <a:schemeClr val="accent5">
                    <a:lumMod val="75000"/>
                  </a:schemeClr>
                </a:solidFill>
                <a:latin typeface="Bebas Neue Bold" panose="020B0606020202050201" pitchFamily="34" charset="-94"/>
                <a:ea typeface="Open Sans" panose="020B0606030504020204" pitchFamily="34" charset="0"/>
                <a:cs typeface="B Zar" panose="00000400000000000000" pitchFamily="2" charset="-78"/>
              </a:rPr>
              <a:t>Main authorities involved in PPPs</a:t>
            </a:r>
          </a:p>
        </p:txBody>
      </p:sp>
      <p:sp>
        <p:nvSpPr>
          <p:cNvPr id="4" name="Slide Number Placeholder 3"/>
          <p:cNvSpPr>
            <a:spLocks noGrp="1"/>
          </p:cNvSpPr>
          <p:nvPr>
            <p:ph type="sldNum" sz="quarter" idx="12"/>
          </p:nvPr>
        </p:nvSpPr>
        <p:spPr>
          <a:xfrm>
            <a:off x="8305800" y="6492878"/>
            <a:ext cx="2133600" cy="365125"/>
          </a:xfrm>
        </p:spPr>
        <p:txBody>
          <a:bodyPr/>
          <a:lstStyle/>
          <a:p>
            <a:fld id="{B144AF57-9908-4E52-9CEA-DAE32A8FFE37}" type="slidenum">
              <a:rPr lang="en-US" smtClean="0">
                <a:cs typeface="B Zar" panose="00000400000000000000" pitchFamily="2" charset="-78"/>
              </a:rPr>
              <a:pPr/>
              <a:t>5</a:t>
            </a:fld>
            <a:endParaRPr lang="en-US" dirty="0">
              <a:cs typeface="B Zar" panose="00000400000000000000" pitchFamily="2" charset="-78"/>
            </a:endParaRPr>
          </a:p>
        </p:txBody>
      </p:sp>
      <p:sp>
        <p:nvSpPr>
          <p:cNvPr id="7" name="Date Placeholder 6"/>
          <p:cNvSpPr>
            <a:spLocks noGrp="1"/>
          </p:cNvSpPr>
          <p:nvPr>
            <p:ph type="dt" sz="half" idx="10"/>
          </p:nvPr>
        </p:nvSpPr>
        <p:spPr>
          <a:xfrm>
            <a:off x="1752600" y="6492878"/>
            <a:ext cx="2133600" cy="365125"/>
          </a:xfrm>
        </p:spPr>
        <p:txBody>
          <a:bodyPr/>
          <a:lstStyle/>
          <a:p>
            <a:fld id="{1B636D10-2AE4-409D-97E7-32F7DB8C9DA2}" type="datetime1">
              <a:rPr lang="en-US" smtClean="0">
                <a:cs typeface="B Zar" panose="00000400000000000000" pitchFamily="2" charset="-78"/>
              </a:rPr>
              <a:pPr/>
              <a:t>9/14/2020</a:t>
            </a:fld>
            <a:endParaRPr lang="en-US" dirty="0">
              <a:cs typeface="B Zar" panose="00000400000000000000" pitchFamily="2" charset="-78"/>
            </a:endParaRPr>
          </a:p>
        </p:txBody>
      </p:sp>
      <p:cxnSp>
        <p:nvCxnSpPr>
          <p:cNvPr id="10" name="Straight Connector 9"/>
          <p:cNvCxnSpPr/>
          <p:nvPr/>
        </p:nvCxnSpPr>
        <p:spPr>
          <a:xfrm>
            <a:off x="7162800" y="685800"/>
            <a:ext cx="3276600"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graphicFrame>
        <p:nvGraphicFramePr>
          <p:cNvPr id="3" name="Content Placeholder 2"/>
          <p:cNvGraphicFramePr>
            <a:graphicFrameLocks noGrp="1"/>
          </p:cNvGraphicFramePr>
          <p:nvPr>
            <p:ph idx="1"/>
            <p:extLst>
              <p:ext uri="{D42A27DB-BD31-4B8C-83A1-F6EECF244321}">
                <p14:modId xmlns:p14="http://schemas.microsoft.com/office/powerpoint/2010/main" val="2151677445"/>
              </p:ext>
            </p:extLst>
          </p:nvPr>
        </p:nvGraphicFramePr>
        <p:xfrm>
          <a:off x="2057400" y="768351"/>
          <a:ext cx="8077200" cy="547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Straight Connector 14"/>
          <p:cNvCxnSpPr/>
          <p:nvPr/>
        </p:nvCxnSpPr>
        <p:spPr>
          <a:xfrm>
            <a:off x="790571" y="678865"/>
            <a:ext cx="10972804"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58200" y="685800"/>
            <a:ext cx="3276600"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492875"/>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4" name="TextBox 13"/>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3</a:t>
            </a:r>
          </a:p>
        </p:txBody>
      </p:sp>
    </p:spTree>
    <p:extLst>
      <p:ext uri="{BB962C8B-B14F-4D97-AF65-F5344CB8AC3E}">
        <p14:creationId xmlns:p14="http://schemas.microsoft.com/office/powerpoint/2010/main" val="62892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graphicEl>
                                              <a:dgm id="{79F6B171-0223-4B86-8BEE-785FFD94D612}"/>
                                            </p:graphicEl>
                                          </p:spTgt>
                                        </p:tgtEl>
                                        <p:attrNameLst>
                                          <p:attrName>style.visibility</p:attrName>
                                        </p:attrNameLst>
                                      </p:cBhvr>
                                      <p:to>
                                        <p:strVal val="visible"/>
                                      </p:to>
                                    </p:set>
                                    <p:anim calcmode="lin" valueType="num">
                                      <p:cBhvr>
                                        <p:cTn id="7" dur="1000" fill="hold"/>
                                        <p:tgtEl>
                                          <p:spTgt spid="3">
                                            <p:graphicEl>
                                              <a:dgm id="{79F6B171-0223-4B86-8BEE-785FFD94D612}"/>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79F6B171-0223-4B86-8BEE-785FFD94D612}"/>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79F6B171-0223-4B86-8BEE-785FFD94D612}"/>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79F6B171-0223-4B86-8BEE-785FFD94D612}"/>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graphicEl>
                                              <a:dgm id="{80FE8271-3787-481C-B5A6-26E331843140}"/>
                                            </p:graphicEl>
                                          </p:spTgt>
                                        </p:tgtEl>
                                        <p:attrNameLst>
                                          <p:attrName>style.visibility</p:attrName>
                                        </p:attrNameLst>
                                      </p:cBhvr>
                                      <p:to>
                                        <p:strVal val="visible"/>
                                      </p:to>
                                    </p:set>
                                    <p:anim calcmode="lin" valueType="num">
                                      <p:cBhvr>
                                        <p:cTn id="13" dur="1000" fill="hold"/>
                                        <p:tgtEl>
                                          <p:spTgt spid="3">
                                            <p:graphicEl>
                                              <a:dgm id="{80FE8271-3787-481C-B5A6-26E331843140}"/>
                                            </p:graphicEl>
                                          </p:spTgt>
                                        </p:tgtEl>
                                        <p:attrNameLst>
                                          <p:attrName>ppt_w</p:attrName>
                                        </p:attrNameLst>
                                      </p:cBhvr>
                                      <p:tavLst>
                                        <p:tav tm="0">
                                          <p:val>
                                            <p:fltVal val="0"/>
                                          </p:val>
                                        </p:tav>
                                        <p:tav tm="100000">
                                          <p:val>
                                            <p:strVal val="#ppt_w"/>
                                          </p:val>
                                        </p:tav>
                                      </p:tavLst>
                                    </p:anim>
                                    <p:anim calcmode="lin" valueType="num">
                                      <p:cBhvr>
                                        <p:cTn id="14" dur="1000" fill="hold"/>
                                        <p:tgtEl>
                                          <p:spTgt spid="3">
                                            <p:graphicEl>
                                              <a:dgm id="{80FE8271-3787-481C-B5A6-26E331843140}"/>
                                            </p:graphicEl>
                                          </p:spTgt>
                                        </p:tgtEl>
                                        <p:attrNameLst>
                                          <p:attrName>ppt_h</p:attrName>
                                        </p:attrNameLst>
                                      </p:cBhvr>
                                      <p:tavLst>
                                        <p:tav tm="0">
                                          <p:val>
                                            <p:fltVal val="0"/>
                                          </p:val>
                                        </p:tav>
                                        <p:tav tm="100000">
                                          <p:val>
                                            <p:strVal val="#ppt_h"/>
                                          </p:val>
                                        </p:tav>
                                      </p:tavLst>
                                    </p:anim>
                                    <p:anim calcmode="lin" valueType="num">
                                      <p:cBhvr>
                                        <p:cTn id="15" dur="1000" fill="hold"/>
                                        <p:tgtEl>
                                          <p:spTgt spid="3">
                                            <p:graphicEl>
                                              <a:dgm id="{80FE8271-3787-481C-B5A6-26E331843140}"/>
                                            </p:graphicEl>
                                          </p:spTgt>
                                        </p:tgtEl>
                                        <p:attrNameLst>
                                          <p:attrName>style.rotation</p:attrName>
                                        </p:attrNameLst>
                                      </p:cBhvr>
                                      <p:tavLst>
                                        <p:tav tm="0">
                                          <p:val>
                                            <p:fltVal val="90"/>
                                          </p:val>
                                        </p:tav>
                                        <p:tav tm="100000">
                                          <p:val>
                                            <p:fltVal val="0"/>
                                          </p:val>
                                        </p:tav>
                                      </p:tavLst>
                                    </p:anim>
                                    <p:animEffect transition="in" filter="fade">
                                      <p:cBhvr>
                                        <p:cTn id="16" dur="1000"/>
                                        <p:tgtEl>
                                          <p:spTgt spid="3">
                                            <p:graphicEl>
                                              <a:dgm id="{80FE8271-3787-481C-B5A6-26E331843140}"/>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graphicEl>
                                              <a:dgm id="{912B5999-08C5-4D09-AEA4-0F431C797ABA}"/>
                                            </p:graphicEl>
                                          </p:spTgt>
                                        </p:tgtEl>
                                        <p:attrNameLst>
                                          <p:attrName>style.visibility</p:attrName>
                                        </p:attrNameLst>
                                      </p:cBhvr>
                                      <p:to>
                                        <p:strVal val="visible"/>
                                      </p:to>
                                    </p:set>
                                    <p:anim calcmode="lin" valueType="num">
                                      <p:cBhvr>
                                        <p:cTn id="19" dur="1000" fill="hold"/>
                                        <p:tgtEl>
                                          <p:spTgt spid="3">
                                            <p:graphicEl>
                                              <a:dgm id="{912B5999-08C5-4D09-AEA4-0F431C797ABA}"/>
                                            </p:graphicEl>
                                          </p:spTgt>
                                        </p:tgtEl>
                                        <p:attrNameLst>
                                          <p:attrName>ppt_w</p:attrName>
                                        </p:attrNameLst>
                                      </p:cBhvr>
                                      <p:tavLst>
                                        <p:tav tm="0">
                                          <p:val>
                                            <p:fltVal val="0"/>
                                          </p:val>
                                        </p:tav>
                                        <p:tav tm="100000">
                                          <p:val>
                                            <p:strVal val="#ppt_w"/>
                                          </p:val>
                                        </p:tav>
                                      </p:tavLst>
                                    </p:anim>
                                    <p:anim calcmode="lin" valueType="num">
                                      <p:cBhvr>
                                        <p:cTn id="20" dur="1000" fill="hold"/>
                                        <p:tgtEl>
                                          <p:spTgt spid="3">
                                            <p:graphicEl>
                                              <a:dgm id="{912B5999-08C5-4D09-AEA4-0F431C797ABA}"/>
                                            </p:graphicEl>
                                          </p:spTgt>
                                        </p:tgtEl>
                                        <p:attrNameLst>
                                          <p:attrName>ppt_h</p:attrName>
                                        </p:attrNameLst>
                                      </p:cBhvr>
                                      <p:tavLst>
                                        <p:tav tm="0">
                                          <p:val>
                                            <p:fltVal val="0"/>
                                          </p:val>
                                        </p:tav>
                                        <p:tav tm="100000">
                                          <p:val>
                                            <p:strVal val="#ppt_h"/>
                                          </p:val>
                                        </p:tav>
                                      </p:tavLst>
                                    </p:anim>
                                    <p:anim calcmode="lin" valueType="num">
                                      <p:cBhvr>
                                        <p:cTn id="21" dur="1000" fill="hold"/>
                                        <p:tgtEl>
                                          <p:spTgt spid="3">
                                            <p:graphicEl>
                                              <a:dgm id="{912B5999-08C5-4D09-AEA4-0F431C797ABA}"/>
                                            </p:graphicEl>
                                          </p:spTgt>
                                        </p:tgtEl>
                                        <p:attrNameLst>
                                          <p:attrName>style.rotation</p:attrName>
                                        </p:attrNameLst>
                                      </p:cBhvr>
                                      <p:tavLst>
                                        <p:tav tm="0">
                                          <p:val>
                                            <p:fltVal val="90"/>
                                          </p:val>
                                        </p:tav>
                                        <p:tav tm="100000">
                                          <p:val>
                                            <p:fltVal val="0"/>
                                          </p:val>
                                        </p:tav>
                                      </p:tavLst>
                                    </p:anim>
                                    <p:animEffect transition="in" filter="fade">
                                      <p:cBhvr>
                                        <p:cTn id="22" dur="1000"/>
                                        <p:tgtEl>
                                          <p:spTgt spid="3">
                                            <p:graphicEl>
                                              <a:dgm id="{912B5999-08C5-4D09-AEA4-0F431C797ABA}"/>
                                            </p:graphic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graphicEl>
                                              <a:dgm id="{3ADFE8C2-5F32-4EFA-AE92-DFA34BBCCA7B}"/>
                                            </p:graphicEl>
                                          </p:spTgt>
                                        </p:tgtEl>
                                        <p:attrNameLst>
                                          <p:attrName>style.visibility</p:attrName>
                                        </p:attrNameLst>
                                      </p:cBhvr>
                                      <p:to>
                                        <p:strVal val="visible"/>
                                      </p:to>
                                    </p:set>
                                    <p:anim calcmode="lin" valueType="num">
                                      <p:cBhvr>
                                        <p:cTn id="25" dur="1000" fill="hold"/>
                                        <p:tgtEl>
                                          <p:spTgt spid="3">
                                            <p:graphicEl>
                                              <a:dgm id="{3ADFE8C2-5F32-4EFA-AE92-DFA34BBCCA7B}"/>
                                            </p:graphicEl>
                                          </p:spTgt>
                                        </p:tgtEl>
                                        <p:attrNameLst>
                                          <p:attrName>ppt_w</p:attrName>
                                        </p:attrNameLst>
                                      </p:cBhvr>
                                      <p:tavLst>
                                        <p:tav tm="0">
                                          <p:val>
                                            <p:fltVal val="0"/>
                                          </p:val>
                                        </p:tav>
                                        <p:tav tm="100000">
                                          <p:val>
                                            <p:strVal val="#ppt_w"/>
                                          </p:val>
                                        </p:tav>
                                      </p:tavLst>
                                    </p:anim>
                                    <p:anim calcmode="lin" valueType="num">
                                      <p:cBhvr>
                                        <p:cTn id="26" dur="1000" fill="hold"/>
                                        <p:tgtEl>
                                          <p:spTgt spid="3">
                                            <p:graphicEl>
                                              <a:dgm id="{3ADFE8C2-5F32-4EFA-AE92-DFA34BBCCA7B}"/>
                                            </p:graphicEl>
                                          </p:spTgt>
                                        </p:tgtEl>
                                        <p:attrNameLst>
                                          <p:attrName>ppt_h</p:attrName>
                                        </p:attrNameLst>
                                      </p:cBhvr>
                                      <p:tavLst>
                                        <p:tav tm="0">
                                          <p:val>
                                            <p:fltVal val="0"/>
                                          </p:val>
                                        </p:tav>
                                        <p:tav tm="100000">
                                          <p:val>
                                            <p:strVal val="#ppt_h"/>
                                          </p:val>
                                        </p:tav>
                                      </p:tavLst>
                                    </p:anim>
                                    <p:anim calcmode="lin" valueType="num">
                                      <p:cBhvr>
                                        <p:cTn id="27" dur="1000" fill="hold"/>
                                        <p:tgtEl>
                                          <p:spTgt spid="3">
                                            <p:graphicEl>
                                              <a:dgm id="{3ADFE8C2-5F32-4EFA-AE92-DFA34BBCCA7B}"/>
                                            </p:graphicEl>
                                          </p:spTgt>
                                        </p:tgtEl>
                                        <p:attrNameLst>
                                          <p:attrName>style.rotation</p:attrName>
                                        </p:attrNameLst>
                                      </p:cBhvr>
                                      <p:tavLst>
                                        <p:tav tm="0">
                                          <p:val>
                                            <p:fltVal val="90"/>
                                          </p:val>
                                        </p:tav>
                                        <p:tav tm="100000">
                                          <p:val>
                                            <p:fltVal val="0"/>
                                          </p:val>
                                        </p:tav>
                                      </p:tavLst>
                                    </p:anim>
                                    <p:animEffect transition="in" filter="fade">
                                      <p:cBhvr>
                                        <p:cTn id="28" dur="1000"/>
                                        <p:tgtEl>
                                          <p:spTgt spid="3">
                                            <p:graphicEl>
                                              <a:dgm id="{3ADFE8C2-5F32-4EFA-AE92-DFA34BBCCA7B}"/>
                                            </p:graphic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graphicEl>
                                              <a:dgm id="{EA5CAD86-59D5-4F7E-AB4A-4C176D909DD4}"/>
                                            </p:graphicEl>
                                          </p:spTgt>
                                        </p:tgtEl>
                                        <p:attrNameLst>
                                          <p:attrName>style.visibility</p:attrName>
                                        </p:attrNameLst>
                                      </p:cBhvr>
                                      <p:to>
                                        <p:strVal val="visible"/>
                                      </p:to>
                                    </p:set>
                                    <p:anim calcmode="lin" valueType="num">
                                      <p:cBhvr>
                                        <p:cTn id="31" dur="1000" fill="hold"/>
                                        <p:tgtEl>
                                          <p:spTgt spid="3">
                                            <p:graphicEl>
                                              <a:dgm id="{EA5CAD86-59D5-4F7E-AB4A-4C176D909DD4}"/>
                                            </p:graphicEl>
                                          </p:spTgt>
                                        </p:tgtEl>
                                        <p:attrNameLst>
                                          <p:attrName>ppt_w</p:attrName>
                                        </p:attrNameLst>
                                      </p:cBhvr>
                                      <p:tavLst>
                                        <p:tav tm="0">
                                          <p:val>
                                            <p:fltVal val="0"/>
                                          </p:val>
                                        </p:tav>
                                        <p:tav tm="100000">
                                          <p:val>
                                            <p:strVal val="#ppt_w"/>
                                          </p:val>
                                        </p:tav>
                                      </p:tavLst>
                                    </p:anim>
                                    <p:anim calcmode="lin" valueType="num">
                                      <p:cBhvr>
                                        <p:cTn id="32" dur="1000" fill="hold"/>
                                        <p:tgtEl>
                                          <p:spTgt spid="3">
                                            <p:graphicEl>
                                              <a:dgm id="{EA5CAD86-59D5-4F7E-AB4A-4C176D909DD4}"/>
                                            </p:graphicEl>
                                          </p:spTgt>
                                        </p:tgtEl>
                                        <p:attrNameLst>
                                          <p:attrName>ppt_h</p:attrName>
                                        </p:attrNameLst>
                                      </p:cBhvr>
                                      <p:tavLst>
                                        <p:tav tm="0">
                                          <p:val>
                                            <p:fltVal val="0"/>
                                          </p:val>
                                        </p:tav>
                                        <p:tav tm="100000">
                                          <p:val>
                                            <p:strVal val="#ppt_h"/>
                                          </p:val>
                                        </p:tav>
                                      </p:tavLst>
                                    </p:anim>
                                    <p:anim calcmode="lin" valueType="num">
                                      <p:cBhvr>
                                        <p:cTn id="33" dur="1000" fill="hold"/>
                                        <p:tgtEl>
                                          <p:spTgt spid="3">
                                            <p:graphicEl>
                                              <a:dgm id="{EA5CAD86-59D5-4F7E-AB4A-4C176D909DD4}"/>
                                            </p:graphicEl>
                                          </p:spTgt>
                                        </p:tgtEl>
                                        <p:attrNameLst>
                                          <p:attrName>style.rotation</p:attrName>
                                        </p:attrNameLst>
                                      </p:cBhvr>
                                      <p:tavLst>
                                        <p:tav tm="0">
                                          <p:val>
                                            <p:fltVal val="90"/>
                                          </p:val>
                                        </p:tav>
                                        <p:tav tm="100000">
                                          <p:val>
                                            <p:fltVal val="0"/>
                                          </p:val>
                                        </p:tav>
                                      </p:tavLst>
                                    </p:anim>
                                    <p:animEffect transition="in" filter="fade">
                                      <p:cBhvr>
                                        <p:cTn id="34" dur="1000"/>
                                        <p:tgtEl>
                                          <p:spTgt spid="3">
                                            <p:graphicEl>
                                              <a:dgm id="{EA5CAD86-59D5-4F7E-AB4A-4C176D909DD4}"/>
                                            </p:graphic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graphicEl>
                                              <a:dgm id="{EA8F10D9-F9D0-4C8E-8EC1-5B8A9A9CBE63}"/>
                                            </p:graphicEl>
                                          </p:spTgt>
                                        </p:tgtEl>
                                        <p:attrNameLst>
                                          <p:attrName>style.visibility</p:attrName>
                                        </p:attrNameLst>
                                      </p:cBhvr>
                                      <p:to>
                                        <p:strVal val="visible"/>
                                      </p:to>
                                    </p:set>
                                    <p:anim calcmode="lin" valueType="num">
                                      <p:cBhvr>
                                        <p:cTn id="37" dur="1100" fill="hold"/>
                                        <p:tgtEl>
                                          <p:spTgt spid="3">
                                            <p:graphicEl>
                                              <a:dgm id="{EA8F10D9-F9D0-4C8E-8EC1-5B8A9A9CBE63}"/>
                                            </p:graphicEl>
                                          </p:spTgt>
                                        </p:tgtEl>
                                        <p:attrNameLst>
                                          <p:attrName>ppt_w</p:attrName>
                                        </p:attrNameLst>
                                      </p:cBhvr>
                                      <p:tavLst>
                                        <p:tav tm="0">
                                          <p:val>
                                            <p:fltVal val="0"/>
                                          </p:val>
                                        </p:tav>
                                        <p:tav tm="100000">
                                          <p:val>
                                            <p:strVal val="#ppt_w"/>
                                          </p:val>
                                        </p:tav>
                                      </p:tavLst>
                                    </p:anim>
                                    <p:anim calcmode="lin" valueType="num">
                                      <p:cBhvr>
                                        <p:cTn id="38" dur="1100" fill="hold"/>
                                        <p:tgtEl>
                                          <p:spTgt spid="3">
                                            <p:graphicEl>
                                              <a:dgm id="{EA8F10D9-F9D0-4C8E-8EC1-5B8A9A9CBE63}"/>
                                            </p:graphicEl>
                                          </p:spTgt>
                                        </p:tgtEl>
                                        <p:attrNameLst>
                                          <p:attrName>ppt_h</p:attrName>
                                        </p:attrNameLst>
                                      </p:cBhvr>
                                      <p:tavLst>
                                        <p:tav tm="0">
                                          <p:val>
                                            <p:fltVal val="0"/>
                                          </p:val>
                                        </p:tav>
                                        <p:tav tm="100000">
                                          <p:val>
                                            <p:strVal val="#ppt_h"/>
                                          </p:val>
                                        </p:tav>
                                      </p:tavLst>
                                    </p:anim>
                                    <p:anim calcmode="lin" valueType="num">
                                      <p:cBhvr>
                                        <p:cTn id="39" dur="1100" fill="hold"/>
                                        <p:tgtEl>
                                          <p:spTgt spid="3">
                                            <p:graphicEl>
                                              <a:dgm id="{EA8F10D9-F9D0-4C8E-8EC1-5B8A9A9CBE63}"/>
                                            </p:graphicEl>
                                          </p:spTgt>
                                        </p:tgtEl>
                                        <p:attrNameLst>
                                          <p:attrName>style.rotation</p:attrName>
                                        </p:attrNameLst>
                                      </p:cBhvr>
                                      <p:tavLst>
                                        <p:tav tm="0">
                                          <p:val>
                                            <p:fltVal val="90"/>
                                          </p:val>
                                        </p:tav>
                                        <p:tav tm="100000">
                                          <p:val>
                                            <p:fltVal val="0"/>
                                          </p:val>
                                        </p:tav>
                                      </p:tavLst>
                                    </p:anim>
                                    <p:animEffect transition="in" filter="fade">
                                      <p:cBhvr>
                                        <p:cTn id="40" dur="1100"/>
                                        <p:tgtEl>
                                          <p:spTgt spid="3">
                                            <p:graphicEl>
                                              <a:dgm id="{EA8F10D9-F9D0-4C8E-8EC1-5B8A9A9CBE63}"/>
                                            </p:graphic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graphicEl>
                                              <a:dgm id="{C28ACE7B-FD60-4398-9E7F-92EBEEAD091C}"/>
                                            </p:graphicEl>
                                          </p:spTgt>
                                        </p:tgtEl>
                                        <p:attrNameLst>
                                          <p:attrName>style.visibility</p:attrName>
                                        </p:attrNameLst>
                                      </p:cBhvr>
                                      <p:to>
                                        <p:strVal val="visible"/>
                                      </p:to>
                                    </p:set>
                                    <p:anim calcmode="lin" valueType="num">
                                      <p:cBhvr>
                                        <p:cTn id="43" dur="1000" fill="hold"/>
                                        <p:tgtEl>
                                          <p:spTgt spid="3">
                                            <p:graphicEl>
                                              <a:dgm id="{C28ACE7B-FD60-4398-9E7F-92EBEEAD091C}"/>
                                            </p:graphicEl>
                                          </p:spTgt>
                                        </p:tgtEl>
                                        <p:attrNameLst>
                                          <p:attrName>ppt_w</p:attrName>
                                        </p:attrNameLst>
                                      </p:cBhvr>
                                      <p:tavLst>
                                        <p:tav tm="0">
                                          <p:val>
                                            <p:fltVal val="0"/>
                                          </p:val>
                                        </p:tav>
                                        <p:tav tm="100000">
                                          <p:val>
                                            <p:strVal val="#ppt_w"/>
                                          </p:val>
                                        </p:tav>
                                      </p:tavLst>
                                    </p:anim>
                                    <p:anim calcmode="lin" valueType="num">
                                      <p:cBhvr>
                                        <p:cTn id="44" dur="1000" fill="hold"/>
                                        <p:tgtEl>
                                          <p:spTgt spid="3">
                                            <p:graphicEl>
                                              <a:dgm id="{C28ACE7B-FD60-4398-9E7F-92EBEEAD091C}"/>
                                            </p:graphicEl>
                                          </p:spTgt>
                                        </p:tgtEl>
                                        <p:attrNameLst>
                                          <p:attrName>ppt_h</p:attrName>
                                        </p:attrNameLst>
                                      </p:cBhvr>
                                      <p:tavLst>
                                        <p:tav tm="0">
                                          <p:val>
                                            <p:fltVal val="0"/>
                                          </p:val>
                                        </p:tav>
                                        <p:tav tm="100000">
                                          <p:val>
                                            <p:strVal val="#ppt_h"/>
                                          </p:val>
                                        </p:tav>
                                      </p:tavLst>
                                    </p:anim>
                                    <p:anim calcmode="lin" valueType="num">
                                      <p:cBhvr>
                                        <p:cTn id="45" dur="1000" fill="hold"/>
                                        <p:tgtEl>
                                          <p:spTgt spid="3">
                                            <p:graphicEl>
                                              <a:dgm id="{C28ACE7B-FD60-4398-9E7F-92EBEEAD091C}"/>
                                            </p:graphicEl>
                                          </p:spTgt>
                                        </p:tgtEl>
                                        <p:attrNameLst>
                                          <p:attrName>style.rotation</p:attrName>
                                        </p:attrNameLst>
                                      </p:cBhvr>
                                      <p:tavLst>
                                        <p:tav tm="0">
                                          <p:val>
                                            <p:fltVal val="90"/>
                                          </p:val>
                                        </p:tav>
                                        <p:tav tm="100000">
                                          <p:val>
                                            <p:fltVal val="0"/>
                                          </p:val>
                                        </p:tav>
                                      </p:tavLst>
                                    </p:anim>
                                    <p:animEffect transition="in" filter="fade">
                                      <p:cBhvr>
                                        <p:cTn id="46" dur="1000"/>
                                        <p:tgtEl>
                                          <p:spTgt spid="3">
                                            <p:graphicEl>
                                              <a:dgm id="{C28ACE7B-FD60-4398-9E7F-92EBEEAD091C}"/>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graphicEl>
                                              <a:dgm id="{B7B0DCE8-B229-4844-92BA-69B7FD97C926}"/>
                                            </p:graphicEl>
                                          </p:spTgt>
                                        </p:tgtEl>
                                        <p:attrNameLst>
                                          <p:attrName>style.visibility</p:attrName>
                                        </p:attrNameLst>
                                      </p:cBhvr>
                                      <p:to>
                                        <p:strVal val="visible"/>
                                      </p:to>
                                    </p:set>
                                    <p:anim calcmode="lin" valueType="num">
                                      <p:cBhvr>
                                        <p:cTn id="49" dur="1000" fill="hold"/>
                                        <p:tgtEl>
                                          <p:spTgt spid="3">
                                            <p:graphicEl>
                                              <a:dgm id="{B7B0DCE8-B229-4844-92BA-69B7FD97C926}"/>
                                            </p:graphicEl>
                                          </p:spTgt>
                                        </p:tgtEl>
                                        <p:attrNameLst>
                                          <p:attrName>ppt_w</p:attrName>
                                        </p:attrNameLst>
                                      </p:cBhvr>
                                      <p:tavLst>
                                        <p:tav tm="0">
                                          <p:val>
                                            <p:fltVal val="0"/>
                                          </p:val>
                                        </p:tav>
                                        <p:tav tm="100000">
                                          <p:val>
                                            <p:strVal val="#ppt_w"/>
                                          </p:val>
                                        </p:tav>
                                      </p:tavLst>
                                    </p:anim>
                                    <p:anim calcmode="lin" valueType="num">
                                      <p:cBhvr>
                                        <p:cTn id="50" dur="1000" fill="hold"/>
                                        <p:tgtEl>
                                          <p:spTgt spid="3">
                                            <p:graphicEl>
                                              <a:dgm id="{B7B0DCE8-B229-4844-92BA-69B7FD97C926}"/>
                                            </p:graphicEl>
                                          </p:spTgt>
                                        </p:tgtEl>
                                        <p:attrNameLst>
                                          <p:attrName>ppt_h</p:attrName>
                                        </p:attrNameLst>
                                      </p:cBhvr>
                                      <p:tavLst>
                                        <p:tav tm="0">
                                          <p:val>
                                            <p:fltVal val="0"/>
                                          </p:val>
                                        </p:tav>
                                        <p:tav tm="100000">
                                          <p:val>
                                            <p:strVal val="#ppt_h"/>
                                          </p:val>
                                        </p:tav>
                                      </p:tavLst>
                                    </p:anim>
                                    <p:anim calcmode="lin" valueType="num">
                                      <p:cBhvr>
                                        <p:cTn id="51" dur="1000" fill="hold"/>
                                        <p:tgtEl>
                                          <p:spTgt spid="3">
                                            <p:graphicEl>
                                              <a:dgm id="{B7B0DCE8-B229-4844-92BA-69B7FD97C926}"/>
                                            </p:graphicEl>
                                          </p:spTgt>
                                        </p:tgtEl>
                                        <p:attrNameLst>
                                          <p:attrName>style.rotation</p:attrName>
                                        </p:attrNameLst>
                                      </p:cBhvr>
                                      <p:tavLst>
                                        <p:tav tm="0">
                                          <p:val>
                                            <p:fltVal val="90"/>
                                          </p:val>
                                        </p:tav>
                                        <p:tav tm="100000">
                                          <p:val>
                                            <p:fltVal val="0"/>
                                          </p:val>
                                        </p:tav>
                                      </p:tavLst>
                                    </p:anim>
                                    <p:animEffect transition="in" filter="fade">
                                      <p:cBhvr>
                                        <p:cTn id="52" dur="1000"/>
                                        <p:tgtEl>
                                          <p:spTgt spid="3">
                                            <p:graphicEl>
                                              <a:dgm id="{B7B0DCE8-B229-4844-92BA-69B7FD97C926}"/>
                                            </p:graphic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
                                            <p:graphicEl>
                                              <a:dgm id="{8311810C-F812-40C1-937E-0FE23D1ABB63}"/>
                                            </p:graphicEl>
                                          </p:spTgt>
                                        </p:tgtEl>
                                        <p:attrNameLst>
                                          <p:attrName>style.visibility</p:attrName>
                                        </p:attrNameLst>
                                      </p:cBhvr>
                                      <p:to>
                                        <p:strVal val="visible"/>
                                      </p:to>
                                    </p:set>
                                    <p:anim calcmode="lin" valueType="num">
                                      <p:cBhvr>
                                        <p:cTn id="55" dur="1000" fill="hold"/>
                                        <p:tgtEl>
                                          <p:spTgt spid="3">
                                            <p:graphicEl>
                                              <a:dgm id="{8311810C-F812-40C1-937E-0FE23D1ABB63}"/>
                                            </p:graphicEl>
                                          </p:spTgt>
                                        </p:tgtEl>
                                        <p:attrNameLst>
                                          <p:attrName>ppt_w</p:attrName>
                                        </p:attrNameLst>
                                      </p:cBhvr>
                                      <p:tavLst>
                                        <p:tav tm="0">
                                          <p:val>
                                            <p:fltVal val="0"/>
                                          </p:val>
                                        </p:tav>
                                        <p:tav tm="100000">
                                          <p:val>
                                            <p:strVal val="#ppt_w"/>
                                          </p:val>
                                        </p:tav>
                                      </p:tavLst>
                                    </p:anim>
                                    <p:anim calcmode="lin" valueType="num">
                                      <p:cBhvr>
                                        <p:cTn id="56" dur="1000" fill="hold"/>
                                        <p:tgtEl>
                                          <p:spTgt spid="3">
                                            <p:graphicEl>
                                              <a:dgm id="{8311810C-F812-40C1-937E-0FE23D1ABB63}"/>
                                            </p:graphicEl>
                                          </p:spTgt>
                                        </p:tgtEl>
                                        <p:attrNameLst>
                                          <p:attrName>ppt_h</p:attrName>
                                        </p:attrNameLst>
                                      </p:cBhvr>
                                      <p:tavLst>
                                        <p:tav tm="0">
                                          <p:val>
                                            <p:fltVal val="0"/>
                                          </p:val>
                                        </p:tav>
                                        <p:tav tm="100000">
                                          <p:val>
                                            <p:strVal val="#ppt_h"/>
                                          </p:val>
                                        </p:tav>
                                      </p:tavLst>
                                    </p:anim>
                                    <p:anim calcmode="lin" valueType="num">
                                      <p:cBhvr>
                                        <p:cTn id="57" dur="1000" fill="hold"/>
                                        <p:tgtEl>
                                          <p:spTgt spid="3">
                                            <p:graphicEl>
                                              <a:dgm id="{8311810C-F812-40C1-937E-0FE23D1ABB63}"/>
                                            </p:graphicEl>
                                          </p:spTgt>
                                        </p:tgtEl>
                                        <p:attrNameLst>
                                          <p:attrName>style.rotation</p:attrName>
                                        </p:attrNameLst>
                                      </p:cBhvr>
                                      <p:tavLst>
                                        <p:tav tm="0">
                                          <p:val>
                                            <p:fltVal val="90"/>
                                          </p:val>
                                        </p:tav>
                                        <p:tav tm="100000">
                                          <p:val>
                                            <p:fltVal val="0"/>
                                          </p:val>
                                        </p:tav>
                                      </p:tavLst>
                                    </p:anim>
                                    <p:animEffect transition="in" filter="fade">
                                      <p:cBhvr>
                                        <p:cTn id="58" dur="1000"/>
                                        <p:tgtEl>
                                          <p:spTgt spid="3">
                                            <p:graphicEl>
                                              <a:dgm id="{8311810C-F812-40C1-937E-0FE23D1ABB63}"/>
                                            </p:graphic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
                                            <p:graphicEl>
                                              <a:dgm id="{AC17730C-8349-4C10-B534-E05055CBE4E3}"/>
                                            </p:graphicEl>
                                          </p:spTgt>
                                        </p:tgtEl>
                                        <p:attrNameLst>
                                          <p:attrName>style.visibility</p:attrName>
                                        </p:attrNameLst>
                                      </p:cBhvr>
                                      <p:to>
                                        <p:strVal val="visible"/>
                                      </p:to>
                                    </p:set>
                                    <p:anim calcmode="lin" valueType="num">
                                      <p:cBhvr>
                                        <p:cTn id="61" dur="1000" fill="hold"/>
                                        <p:tgtEl>
                                          <p:spTgt spid="3">
                                            <p:graphicEl>
                                              <a:dgm id="{AC17730C-8349-4C10-B534-E05055CBE4E3}"/>
                                            </p:graphicEl>
                                          </p:spTgt>
                                        </p:tgtEl>
                                        <p:attrNameLst>
                                          <p:attrName>ppt_w</p:attrName>
                                        </p:attrNameLst>
                                      </p:cBhvr>
                                      <p:tavLst>
                                        <p:tav tm="0">
                                          <p:val>
                                            <p:fltVal val="0"/>
                                          </p:val>
                                        </p:tav>
                                        <p:tav tm="100000">
                                          <p:val>
                                            <p:strVal val="#ppt_w"/>
                                          </p:val>
                                        </p:tav>
                                      </p:tavLst>
                                    </p:anim>
                                    <p:anim calcmode="lin" valueType="num">
                                      <p:cBhvr>
                                        <p:cTn id="62" dur="1000" fill="hold"/>
                                        <p:tgtEl>
                                          <p:spTgt spid="3">
                                            <p:graphicEl>
                                              <a:dgm id="{AC17730C-8349-4C10-B534-E05055CBE4E3}"/>
                                            </p:graphicEl>
                                          </p:spTgt>
                                        </p:tgtEl>
                                        <p:attrNameLst>
                                          <p:attrName>ppt_h</p:attrName>
                                        </p:attrNameLst>
                                      </p:cBhvr>
                                      <p:tavLst>
                                        <p:tav tm="0">
                                          <p:val>
                                            <p:fltVal val="0"/>
                                          </p:val>
                                        </p:tav>
                                        <p:tav tm="100000">
                                          <p:val>
                                            <p:strVal val="#ppt_h"/>
                                          </p:val>
                                        </p:tav>
                                      </p:tavLst>
                                    </p:anim>
                                    <p:anim calcmode="lin" valueType="num">
                                      <p:cBhvr>
                                        <p:cTn id="63" dur="1000" fill="hold"/>
                                        <p:tgtEl>
                                          <p:spTgt spid="3">
                                            <p:graphicEl>
                                              <a:dgm id="{AC17730C-8349-4C10-B534-E05055CBE4E3}"/>
                                            </p:graphicEl>
                                          </p:spTgt>
                                        </p:tgtEl>
                                        <p:attrNameLst>
                                          <p:attrName>style.rotation</p:attrName>
                                        </p:attrNameLst>
                                      </p:cBhvr>
                                      <p:tavLst>
                                        <p:tav tm="0">
                                          <p:val>
                                            <p:fltVal val="90"/>
                                          </p:val>
                                        </p:tav>
                                        <p:tav tm="100000">
                                          <p:val>
                                            <p:fltVal val="0"/>
                                          </p:val>
                                        </p:tav>
                                      </p:tavLst>
                                    </p:anim>
                                    <p:animEffect transition="in" filter="fade">
                                      <p:cBhvr>
                                        <p:cTn id="64" dur="1000"/>
                                        <p:tgtEl>
                                          <p:spTgt spid="3">
                                            <p:graphicEl>
                                              <a:dgm id="{AC17730C-8349-4C10-B534-E05055CBE4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80" y="381800"/>
            <a:ext cx="11717320" cy="639762"/>
          </a:xfrm>
        </p:spPr>
        <p:txBody>
          <a:bodyPr>
            <a:noAutofit/>
          </a:bodyPr>
          <a:lstStyle/>
          <a:p>
            <a:pPr algn="l" rtl="1"/>
            <a:r>
              <a:rPr lang="en-US" sz="3600" b="1" dirty="0">
                <a:solidFill>
                  <a:schemeClr val="accent5">
                    <a:lumMod val="75000"/>
                  </a:schemeClr>
                </a:solidFill>
                <a:latin typeface="Bahij Zar" panose="02040503050201020203" pitchFamily="18" charset="-78"/>
                <a:cs typeface="B Zar" panose="00000400000000000000" pitchFamily="2" charset="-78"/>
              </a:rPr>
              <a:t>Central Partnership Authority’s main responsibilities</a:t>
            </a:r>
            <a:endParaRPr lang="en-US" sz="3600" b="1" spc="43" dirty="0">
              <a:solidFill>
                <a:schemeClr val="accent5">
                  <a:lumMod val="75000"/>
                </a:schemeClr>
              </a:solidFill>
              <a:latin typeface="Bebas Neue Bold" panose="020B0606020202050201" pitchFamily="34" charset="-94"/>
              <a:ea typeface="Open Sans" panose="020B0606030504020204" pitchFamily="34" charset="0"/>
              <a:cs typeface="B Zar" panose="00000400000000000000" pitchFamily="2" charset="-78"/>
            </a:endParaRPr>
          </a:p>
        </p:txBody>
      </p:sp>
      <p:sp>
        <p:nvSpPr>
          <p:cNvPr id="4" name="Slide Number Placeholder 3"/>
          <p:cNvSpPr>
            <a:spLocks noGrp="1"/>
          </p:cNvSpPr>
          <p:nvPr>
            <p:ph type="sldNum" sz="quarter" idx="12"/>
          </p:nvPr>
        </p:nvSpPr>
        <p:spPr>
          <a:xfrm>
            <a:off x="8305800" y="6492878"/>
            <a:ext cx="2133600" cy="365125"/>
          </a:xfrm>
        </p:spPr>
        <p:txBody>
          <a:bodyPr/>
          <a:lstStyle/>
          <a:p>
            <a:fld id="{B144AF57-9908-4E52-9CEA-DAE32A8FFE37}" type="slidenum">
              <a:rPr lang="en-US" smtClean="0">
                <a:cs typeface="B Zar" panose="00000400000000000000" pitchFamily="2" charset="-78"/>
              </a:rPr>
              <a:pPr/>
              <a:t>6</a:t>
            </a:fld>
            <a:endParaRPr lang="en-US" dirty="0">
              <a:cs typeface="B Zar" panose="00000400000000000000" pitchFamily="2" charset="-78"/>
            </a:endParaRPr>
          </a:p>
        </p:txBody>
      </p:sp>
      <p:sp>
        <p:nvSpPr>
          <p:cNvPr id="7" name="Date Placeholder 6"/>
          <p:cNvSpPr>
            <a:spLocks noGrp="1"/>
          </p:cNvSpPr>
          <p:nvPr>
            <p:ph type="dt" sz="half" idx="10"/>
          </p:nvPr>
        </p:nvSpPr>
        <p:spPr>
          <a:xfrm>
            <a:off x="1752600" y="6492878"/>
            <a:ext cx="2133600" cy="365125"/>
          </a:xfrm>
        </p:spPr>
        <p:txBody>
          <a:bodyPr/>
          <a:lstStyle/>
          <a:p>
            <a:fld id="{1B636D10-2AE4-409D-97E7-32F7DB8C9DA2}" type="datetime1">
              <a:rPr lang="en-US" smtClean="0">
                <a:cs typeface="B Zar" panose="00000400000000000000" pitchFamily="2" charset="-78"/>
              </a:rPr>
              <a:pPr/>
              <a:t>9/14/2020</a:t>
            </a:fld>
            <a:endParaRPr lang="en-US" dirty="0">
              <a:cs typeface="B Zar" panose="00000400000000000000" pitchFamily="2" charset="-78"/>
            </a:endParaRPr>
          </a:p>
        </p:txBody>
      </p:sp>
      <p:cxnSp>
        <p:nvCxnSpPr>
          <p:cNvPr id="15" name="Straight Connector 14"/>
          <p:cNvCxnSpPr/>
          <p:nvPr/>
        </p:nvCxnSpPr>
        <p:spPr>
          <a:xfrm>
            <a:off x="609598" y="1066800"/>
            <a:ext cx="10972804"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492875"/>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4" name="TextBox 13"/>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2</a:t>
            </a:r>
          </a:p>
        </p:txBody>
      </p:sp>
      <p:graphicFrame>
        <p:nvGraphicFramePr>
          <p:cNvPr id="6" name="Diagram 5"/>
          <p:cNvGraphicFramePr/>
          <p:nvPr>
            <p:extLst>
              <p:ext uri="{D42A27DB-BD31-4B8C-83A1-F6EECF244321}">
                <p14:modId xmlns:p14="http://schemas.microsoft.com/office/powerpoint/2010/main" val="93073648"/>
              </p:ext>
            </p:extLst>
          </p:nvPr>
        </p:nvGraphicFramePr>
        <p:xfrm>
          <a:off x="949761" y="1066797"/>
          <a:ext cx="9880602" cy="5528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19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608"/>
            <a:ext cx="9448800" cy="841903"/>
          </a:xfrm>
        </p:spPr>
        <p:txBody>
          <a:bodyPr>
            <a:noAutofit/>
          </a:bodyPr>
          <a:lstStyle/>
          <a:p>
            <a:pPr algn="l" rtl="1"/>
            <a:r>
              <a:rPr lang="en-US" sz="3600" b="1" dirty="0">
                <a:solidFill>
                  <a:schemeClr val="accent5">
                    <a:lumMod val="75000"/>
                  </a:schemeClr>
                </a:solidFill>
                <a:latin typeface="Bahij Zar" panose="02040503050201020203" pitchFamily="18" charset="-78"/>
                <a:cs typeface="B Zar" panose="00000400000000000000" pitchFamily="2" charset="-78"/>
              </a:rPr>
              <a:t>Achievements</a:t>
            </a:r>
          </a:p>
        </p:txBody>
      </p:sp>
      <p:sp>
        <p:nvSpPr>
          <p:cNvPr id="3" name="Content Placeholder 2"/>
          <p:cNvSpPr>
            <a:spLocks noGrp="1"/>
          </p:cNvSpPr>
          <p:nvPr>
            <p:ph idx="1"/>
          </p:nvPr>
        </p:nvSpPr>
        <p:spPr>
          <a:xfrm>
            <a:off x="6324600" y="1219199"/>
            <a:ext cx="5438775" cy="5349875"/>
          </a:xfrm>
        </p:spPr>
        <p:style>
          <a:lnRef idx="1">
            <a:schemeClr val="accent1"/>
          </a:lnRef>
          <a:fillRef idx="2">
            <a:schemeClr val="accent1"/>
          </a:fillRef>
          <a:effectRef idx="1">
            <a:schemeClr val="accent1"/>
          </a:effectRef>
          <a:fontRef idx="minor">
            <a:schemeClr val="dk1"/>
          </a:fontRef>
        </p:style>
        <p:txBody>
          <a:bodyPr>
            <a:normAutofit/>
          </a:bodyPr>
          <a:lstStyle/>
          <a:p>
            <a:pPr lvl="1">
              <a:buFont typeface="Wingdings" panose="05000000000000000000" pitchFamily="2" charset="2"/>
              <a:buChar char="§"/>
            </a:pPr>
            <a:r>
              <a:rPr lang="en-US" dirty="0"/>
              <a:t>PPP awarded projects </a:t>
            </a:r>
          </a:p>
          <a:p>
            <a:pPr lvl="1">
              <a:buFont typeface="Wingdings" panose="05000000000000000000" pitchFamily="2" charset="2"/>
              <a:buChar char="ü"/>
            </a:pPr>
            <a:r>
              <a:rPr lang="en-US" sz="2000" dirty="0"/>
              <a:t>Kandahar 15 MW solar project</a:t>
            </a:r>
          </a:p>
          <a:p>
            <a:pPr lvl="1">
              <a:buFont typeface="Wingdings" panose="05000000000000000000" pitchFamily="2" charset="2"/>
              <a:buChar char="ü"/>
            </a:pPr>
            <a:r>
              <a:rPr lang="en-US" sz="2000" dirty="0"/>
              <a:t>Kandahar 15 MW solar project</a:t>
            </a:r>
          </a:p>
          <a:p>
            <a:pPr lvl="1">
              <a:buFont typeface="Wingdings" panose="05000000000000000000" pitchFamily="2" charset="2"/>
              <a:buChar char="ü"/>
            </a:pPr>
            <a:r>
              <a:rPr lang="en-US" sz="2000" dirty="0"/>
              <a:t>Kajaki Dam 2</a:t>
            </a:r>
            <a:r>
              <a:rPr lang="en-US" sz="2000" baseline="30000" dirty="0"/>
              <a:t>nd</a:t>
            </a:r>
            <a:r>
              <a:rPr lang="en-US" sz="2000" dirty="0"/>
              <a:t> stage</a:t>
            </a:r>
          </a:p>
          <a:p>
            <a:pPr lvl="1">
              <a:buFont typeface="Wingdings" panose="05000000000000000000" pitchFamily="2" charset="2"/>
              <a:buChar char="ü"/>
            </a:pPr>
            <a:r>
              <a:rPr lang="en-US" sz="2000" dirty="0"/>
              <a:t>Balkh Gas to power project</a:t>
            </a:r>
          </a:p>
          <a:p>
            <a:pPr lvl="1">
              <a:buFont typeface="Wingdings" panose="05000000000000000000" pitchFamily="2" charset="2"/>
              <a:buChar char="ü"/>
            </a:pPr>
            <a:r>
              <a:rPr lang="en-US" sz="2000" dirty="0"/>
              <a:t>Bayat gas to power project</a:t>
            </a:r>
          </a:p>
          <a:p>
            <a:pPr lvl="1">
              <a:buFont typeface="Wingdings" panose="05000000000000000000" pitchFamily="2" charset="2"/>
              <a:buChar char="ü"/>
            </a:pPr>
            <a:r>
              <a:rPr lang="en-US" sz="2000" dirty="0"/>
              <a:t>Badakhshan power supply</a:t>
            </a:r>
          </a:p>
          <a:p>
            <a:pPr lvl="1">
              <a:buFont typeface="Wingdings" panose="05000000000000000000" pitchFamily="2" charset="2"/>
              <a:buChar char="ü"/>
            </a:pPr>
            <a:r>
              <a:rPr lang="en-US" sz="2000" dirty="0"/>
              <a:t>Water supply to districts 12 &amp;22</a:t>
            </a:r>
          </a:p>
          <a:p>
            <a:pPr lvl="1">
              <a:buFont typeface="Wingdings" panose="05000000000000000000" pitchFamily="2" charset="2"/>
              <a:buChar char="ü"/>
            </a:pPr>
            <a:r>
              <a:rPr lang="en-US" sz="2000" dirty="0"/>
              <a:t>Kandahar 10 MW solar project</a:t>
            </a:r>
          </a:p>
          <a:p>
            <a:pPr marL="457176" lvl="1" indent="0">
              <a:buNone/>
            </a:pPr>
            <a:r>
              <a:rPr lang="en-US" sz="3200" b="1" dirty="0">
                <a:solidFill>
                  <a:schemeClr val="accent5">
                    <a:lumMod val="75000"/>
                  </a:schemeClr>
                </a:solidFill>
              </a:rPr>
              <a:t>Total Value: US$</a:t>
            </a:r>
            <a:r>
              <a:rPr lang="ar-SA" sz="3200" b="1" dirty="0">
                <a:solidFill>
                  <a:schemeClr val="accent5">
                    <a:lumMod val="75000"/>
                  </a:schemeClr>
                </a:solidFill>
              </a:rPr>
              <a:t>1028.89</a:t>
            </a:r>
            <a:r>
              <a:rPr lang="en-US" sz="3200" b="1" dirty="0">
                <a:solidFill>
                  <a:schemeClr val="accent5">
                    <a:lumMod val="75000"/>
                  </a:schemeClr>
                </a:solidFill>
              </a:rPr>
              <a:t> million</a:t>
            </a:r>
          </a:p>
          <a:p>
            <a:pPr marL="457176" lvl="1" indent="0">
              <a:buNone/>
            </a:pPr>
            <a:endParaRPr lang="en-US" dirty="0"/>
          </a:p>
        </p:txBody>
      </p:sp>
      <p:cxnSp>
        <p:nvCxnSpPr>
          <p:cNvPr id="5" name="Straight Connector 4"/>
          <p:cNvCxnSpPr/>
          <p:nvPr/>
        </p:nvCxnSpPr>
        <p:spPr>
          <a:xfrm>
            <a:off x="8839200" y="996013"/>
            <a:ext cx="2819400" cy="12882"/>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9600" y="1000797"/>
            <a:ext cx="8229600"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6569075"/>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0" name="TextBox 9"/>
          <p:cNvSpPr txBox="1"/>
          <p:nvPr/>
        </p:nvSpPr>
        <p:spPr>
          <a:xfrm>
            <a:off x="11811000" y="6569075"/>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4</a:t>
            </a:r>
          </a:p>
        </p:txBody>
      </p:sp>
      <p:sp>
        <p:nvSpPr>
          <p:cNvPr id="12" name="Content Placeholder 2"/>
          <p:cNvSpPr txBox="1">
            <a:spLocks/>
          </p:cNvSpPr>
          <p:nvPr/>
        </p:nvSpPr>
        <p:spPr>
          <a:xfrm>
            <a:off x="555345" y="984511"/>
            <a:ext cx="5721629" cy="2596889"/>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oAutofit/>
          </a:bodyPr>
          <a:lstStyle>
            <a:lvl1pPr marL="342882" indent="-342882" algn="l" defTabSz="91435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
            </a:pPr>
            <a:r>
              <a:rPr lang="en-US" sz="1800" dirty="0"/>
              <a:t>PPP Legal framework</a:t>
            </a:r>
          </a:p>
          <a:p>
            <a:pPr lvl="1">
              <a:buFont typeface="Wingdings" panose="05000000000000000000" pitchFamily="2" charset="2"/>
              <a:buChar char="ü"/>
            </a:pPr>
            <a:r>
              <a:rPr lang="en-US" sz="1800" dirty="0"/>
              <a:t>PPP National policy</a:t>
            </a:r>
          </a:p>
          <a:p>
            <a:pPr lvl="1">
              <a:buFont typeface="Wingdings" panose="05000000000000000000" pitchFamily="2" charset="2"/>
              <a:buChar char="ü"/>
            </a:pPr>
            <a:r>
              <a:rPr lang="en-US" sz="1800" dirty="0"/>
              <a:t>PPP Law</a:t>
            </a:r>
          </a:p>
          <a:p>
            <a:pPr lvl="1">
              <a:buFont typeface="Wingdings" panose="05000000000000000000" pitchFamily="2" charset="2"/>
              <a:buChar char="ü"/>
            </a:pPr>
            <a:r>
              <a:rPr lang="en-US" sz="1800" dirty="0"/>
              <a:t>PPP regulation</a:t>
            </a:r>
          </a:p>
          <a:p>
            <a:pPr lvl="1">
              <a:buFont typeface="Wingdings" panose="05000000000000000000" pitchFamily="2" charset="2"/>
              <a:buChar char="ü"/>
            </a:pPr>
            <a:r>
              <a:rPr lang="en-US" sz="1800" dirty="0"/>
              <a:t>PPP general rules of procedure</a:t>
            </a:r>
          </a:p>
          <a:p>
            <a:pPr lvl="1">
              <a:buFont typeface="Wingdings" panose="05000000000000000000" pitchFamily="2" charset="2"/>
              <a:buChar char="ü"/>
            </a:pPr>
            <a:r>
              <a:rPr lang="en-US" sz="1800" dirty="0"/>
              <a:t>PPP guidelines</a:t>
            </a:r>
          </a:p>
          <a:p>
            <a:pPr lvl="1">
              <a:buFont typeface="Wingdings" panose="05000000000000000000" pitchFamily="2" charset="2"/>
              <a:buChar char="ü"/>
            </a:pPr>
            <a:r>
              <a:rPr lang="en-US" sz="1800" dirty="0"/>
              <a:t>Standard documents</a:t>
            </a:r>
          </a:p>
          <a:p>
            <a:pPr marL="457176" lvl="1" indent="0">
              <a:buNone/>
            </a:pPr>
            <a:r>
              <a:rPr lang="en-US" sz="1800" dirty="0"/>
              <a:t>Note: These were developed with Harakat’s support</a:t>
            </a:r>
          </a:p>
        </p:txBody>
      </p:sp>
      <p:sp>
        <p:nvSpPr>
          <p:cNvPr id="13" name="Content Placeholder 2"/>
          <p:cNvSpPr txBox="1">
            <a:spLocks/>
          </p:cNvSpPr>
          <p:nvPr/>
        </p:nvSpPr>
        <p:spPr>
          <a:xfrm>
            <a:off x="555346" y="3719144"/>
            <a:ext cx="5540654" cy="1524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882" indent="-342882" algn="l" defTabSz="91435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176" lvl="1" indent="0">
              <a:buNone/>
            </a:pPr>
            <a:r>
              <a:rPr lang="en-US" dirty="0"/>
              <a:t>Projects in procurement stage worth a total of  </a:t>
            </a:r>
            <a:r>
              <a:rPr lang="en-US" sz="3200" b="1" dirty="0">
                <a:solidFill>
                  <a:schemeClr val="accent5">
                    <a:lumMod val="75000"/>
                  </a:schemeClr>
                </a:solidFill>
              </a:rPr>
              <a:t>$</a:t>
            </a:r>
            <a:r>
              <a:rPr lang="ar-SA" sz="3200" b="1" dirty="0">
                <a:solidFill>
                  <a:schemeClr val="accent5">
                    <a:lumMod val="75000"/>
                  </a:schemeClr>
                </a:solidFill>
              </a:rPr>
              <a:t>547.39 </a:t>
            </a:r>
            <a:r>
              <a:rPr lang="en-US" sz="3200" b="1" dirty="0">
                <a:solidFill>
                  <a:schemeClr val="accent5">
                    <a:lumMod val="75000"/>
                  </a:schemeClr>
                </a:solidFill>
              </a:rPr>
              <a:t> million</a:t>
            </a:r>
          </a:p>
        </p:txBody>
      </p:sp>
      <p:sp>
        <p:nvSpPr>
          <p:cNvPr id="11" name="Content Placeholder 2"/>
          <p:cNvSpPr txBox="1">
            <a:spLocks/>
          </p:cNvSpPr>
          <p:nvPr/>
        </p:nvSpPr>
        <p:spPr>
          <a:xfrm>
            <a:off x="555346" y="5355945"/>
            <a:ext cx="5540654" cy="121313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882" indent="-342882" algn="l" defTabSz="91435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176" lvl="1" indent="0">
              <a:buNone/>
            </a:pPr>
            <a:r>
              <a:rPr lang="en-US" dirty="0"/>
              <a:t> 16 Projects ready for investment, worth a total of  </a:t>
            </a:r>
            <a:r>
              <a:rPr lang="en-US" sz="3200" b="1" dirty="0">
                <a:solidFill>
                  <a:schemeClr val="accent5">
                    <a:lumMod val="75000"/>
                  </a:schemeClr>
                </a:solidFill>
              </a:rPr>
              <a:t>$</a:t>
            </a:r>
            <a:r>
              <a:rPr lang="ar-SA" sz="3200" b="1" dirty="0">
                <a:solidFill>
                  <a:schemeClr val="accent5">
                    <a:lumMod val="75000"/>
                  </a:schemeClr>
                </a:solidFill>
              </a:rPr>
              <a:t>3</a:t>
            </a:r>
            <a:r>
              <a:rPr lang="en-US" sz="3200" b="1" dirty="0">
                <a:solidFill>
                  <a:schemeClr val="accent5">
                    <a:lumMod val="75000"/>
                  </a:schemeClr>
                </a:solidFill>
              </a:rPr>
              <a:t>.1</a:t>
            </a:r>
            <a:r>
              <a:rPr lang="ar-SA" sz="3200" b="1" dirty="0">
                <a:solidFill>
                  <a:schemeClr val="accent5">
                    <a:lumMod val="75000"/>
                  </a:schemeClr>
                </a:solidFill>
              </a:rPr>
              <a:t> </a:t>
            </a:r>
            <a:r>
              <a:rPr lang="en-US" sz="3200" b="1" dirty="0">
                <a:solidFill>
                  <a:schemeClr val="accent5">
                    <a:lumMod val="75000"/>
                  </a:schemeClr>
                </a:solidFill>
              </a:rPr>
              <a:t>billion</a:t>
            </a:r>
          </a:p>
        </p:txBody>
      </p:sp>
    </p:spTree>
    <p:extLst>
      <p:ext uri="{BB962C8B-B14F-4D97-AF65-F5344CB8AC3E}">
        <p14:creationId xmlns:p14="http://schemas.microsoft.com/office/powerpoint/2010/main" val="224001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8754"/>
            <a:ext cx="9715500" cy="715962"/>
          </a:xfrm>
        </p:spPr>
        <p:txBody>
          <a:bodyPr>
            <a:noAutofit/>
          </a:bodyPr>
          <a:lstStyle/>
          <a:p>
            <a:pPr algn="l" rtl="1"/>
            <a:r>
              <a:rPr lang="en-US" sz="3600" b="1" dirty="0">
                <a:solidFill>
                  <a:schemeClr val="accent5">
                    <a:lumMod val="75000"/>
                  </a:schemeClr>
                </a:solidFill>
                <a:latin typeface="Bahij Zar" panose="02040503050201020203" pitchFamily="18" charset="-78"/>
                <a:cs typeface="B Zar" panose="00000400000000000000" pitchFamily="2" charset="-78"/>
              </a:rPr>
              <a:t> Government supports </a:t>
            </a:r>
          </a:p>
        </p:txBody>
      </p:sp>
      <p:cxnSp>
        <p:nvCxnSpPr>
          <p:cNvPr id="12" name="Straight Connector 11"/>
          <p:cNvCxnSpPr/>
          <p:nvPr/>
        </p:nvCxnSpPr>
        <p:spPr>
          <a:xfrm>
            <a:off x="8686800" y="838200"/>
            <a:ext cx="2895600"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3400" y="838200"/>
            <a:ext cx="8229600"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6492875"/>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TextBox 12"/>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5</a:t>
            </a:r>
          </a:p>
        </p:txBody>
      </p:sp>
      <p:sp>
        <p:nvSpPr>
          <p:cNvPr id="4" name="TextBox 3"/>
          <p:cNvSpPr txBox="1"/>
          <p:nvPr/>
        </p:nvSpPr>
        <p:spPr>
          <a:xfrm>
            <a:off x="381000" y="990600"/>
            <a:ext cx="11658600" cy="4893647"/>
          </a:xfrm>
          <a:prstGeom prst="rect">
            <a:avLst/>
          </a:prstGeom>
          <a:noFill/>
        </p:spPr>
        <p:txBody>
          <a:bodyPr wrap="square" rtlCol="0">
            <a:spAutoFit/>
          </a:bodyPr>
          <a:lstStyle/>
          <a:p>
            <a:pPr marL="342900" indent="-342900">
              <a:buAutoNum type="arabicPeriod"/>
            </a:pPr>
            <a:r>
              <a:rPr lang="en-US" sz="2600" dirty="0"/>
              <a:t>Viability Gap Fund (VGF)</a:t>
            </a:r>
          </a:p>
          <a:p>
            <a:pPr marL="342900" indent="-342900">
              <a:buAutoNum type="arabicPeriod"/>
            </a:pPr>
            <a:r>
              <a:rPr lang="en-US" sz="2600" dirty="0"/>
              <a:t>Project Development Fund (PDF) </a:t>
            </a:r>
          </a:p>
          <a:p>
            <a:pPr marL="342900" indent="-342900">
              <a:buAutoNum type="arabicPeriod"/>
            </a:pPr>
            <a:r>
              <a:rPr lang="en-US" sz="2600" dirty="0"/>
              <a:t>Tax and Custom break, </a:t>
            </a:r>
          </a:p>
          <a:p>
            <a:pPr marL="342900" indent="-342900">
              <a:buAutoNum type="arabicPeriod"/>
            </a:pPr>
            <a:r>
              <a:rPr lang="en-US" sz="2600" dirty="0"/>
              <a:t>Tax holidays, </a:t>
            </a:r>
          </a:p>
          <a:p>
            <a:pPr marL="342900" indent="-342900">
              <a:buAutoNum type="arabicPeriod"/>
            </a:pPr>
            <a:r>
              <a:rPr lang="en-US" sz="2600" dirty="0"/>
              <a:t>Streamlining of the licensing process, </a:t>
            </a:r>
          </a:p>
          <a:p>
            <a:pPr marL="342900" indent="-342900">
              <a:buAutoNum type="arabicPeriod"/>
            </a:pPr>
            <a:r>
              <a:rPr lang="en-US" sz="2600" dirty="0"/>
              <a:t>Concession rights to private partners in PPPs</a:t>
            </a:r>
          </a:p>
          <a:p>
            <a:pPr marL="342900" indent="-342900">
              <a:buAutoNum type="arabicPeriod"/>
            </a:pPr>
            <a:r>
              <a:rPr lang="en-US" sz="2600" dirty="0"/>
              <a:t> Insurance coverage </a:t>
            </a:r>
          </a:p>
          <a:p>
            <a:pPr marL="342900" indent="-342900">
              <a:buAutoNum type="arabicPeriod"/>
            </a:pPr>
            <a:r>
              <a:rPr lang="en-US" sz="2600" dirty="0"/>
              <a:t>Land facilities </a:t>
            </a:r>
          </a:p>
          <a:p>
            <a:pPr marL="342900" indent="-342900">
              <a:buAutoNum type="arabicPeriod"/>
            </a:pPr>
            <a:r>
              <a:rPr lang="en-US" sz="2600" dirty="0"/>
              <a:t>Deferent types of Guarantees</a:t>
            </a:r>
          </a:p>
          <a:p>
            <a:pPr marL="342900" indent="-342900">
              <a:buAutoNum type="arabicPeriod"/>
            </a:pPr>
            <a:r>
              <a:rPr lang="en-US" sz="2600" dirty="0"/>
              <a:t>Protection from nationalization, expropriation and property rights; exchange and transfer of foreign currency and compensation of the state’s legal liabilities to a private partner.</a:t>
            </a:r>
          </a:p>
        </p:txBody>
      </p:sp>
    </p:spTree>
    <p:extLst>
      <p:ext uri="{BB962C8B-B14F-4D97-AF65-F5344CB8AC3E}">
        <p14:creationId xmlns:p14="http://schemas.microsoft.com/office/powerpoint/2010/main" val="349737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8754"/>
            <a:ext cx="9715500" cy="715962"/>
          </a:xfrm>
        </p:spPr>
        <p:txBody>
          <a:bodyPr>
            <a:noAutofit/>
          </a:bodyPr>
          <a:lstStyle/>
          <a:p>
            <a:pPr algn="l"/>
            <a:r>
              <a:rPr lang="en-US" sz="3600" b="1" dirty="0">
                <a:solidFill>
                  <a:schemeClr val="accent5">
                    <a:lumMod val="75000"/>
                  </a:schemeClr>
                </a:solidFill>
                <a:latin typeface="Bahij Zar" panose="02040503050201020203" pitchFamily="18" charset="-78"/>
                <a:cs typeface="B Zar" panose="00000400000000000000" pitchFamily="2" charset="-78"/>
              </a:rPr>
              <a:t>Kandahar 15 MW Solar project</a:t>
            </a:r>
          </a:p>
        </p:txBody>
      </p:sp>
      <p:cxnSp>
        <p:nvCxnSpPr>
          <p:cNvPr id="12" name="Straight Connector 11"/>
          <p:cNvCxnSpPr/>
          <p:nvPr/>
        </p:nvCxnSpPr>
        <p:spPr>
          <a:xfrm>
            <a:off x="8686800" y="838200"/>
            <a:ext cx="2895600"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3400" y="838200"/>
            <a:ext cx="8229600"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6492875"/>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TextBox 12"/>
          <p:cNvSpPr txBox="1"/>
          <p:nvPr/>
        </p:nvSpPr>
        <p:spPr>
          <a:xfrm>
            <a:off x="11763375" y="6477000"/>
            <a:ext cx="4286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6</a:t>
            </a:r>
          </a:p>
        </p:txBody>
      </p:sp>
      <p:sp>
        <p:nvSpPr>
          <p:cNvPr id="4" name="TextBox 3"/>
          <p:cNvSpPr txBox="1"/>
          <p:nvPr/>
        </p:nvSpPr>
        <p:spPr>
          <a:xfrm>
            <a:off x="7391400" y="3586927"/>
            <a:ext cx="4495800" cy="280076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lvl="0" indent="-457200">
              <a:buAutoNum type="arabicPeriod"/>
            </a:pPr>
            <a:r>
              <a:rPr lang="en-US" sz="2400" dirty="0"/>
              <a:t>Payment of </a:t>
            </a:r>
            <a:r>
              <a:rPr lang="en-US" sz="3600" b="1" dirty="0">
                <a:solidFill>
                  <a:schemeClr val="accent5">
                    <a:lumMod val="75000"/>
                  </a:schemeClr>
                </a:solidFill>
              </a:rPr>
              <a:t>US $ 7 million </a:t>
            </a:r>
            <a:r>
              <a:rPr lang="en-US" sz="2400" dirty="0"/>
              <a:t>as </a:t>
            </a:r>
            <a:r>
              <a:rPr lang="en-US" sz="3200" b="1" dirty="0">
                <a:solidFill>
                  <a:schemeClr val="accent5">
                    <a:lumMod val="50000"/>
                  </a:schemeClr>
                </a:solidFill>
              </a:rPr>
              <a:t>Viability Gap Fund </a:t>
            </a:r>
          </a:p>
          <a:p>
            <a:pPr marL="457200" lvl="0" indent="-457200">
              <a:buAutoNum type="arabicPeriod"/>
            </a:pPr>
            <a:r>
              <a:rPr lang="en-US" sz="2400" dirty="0">
                <a:latin typeface="Times New Roman" panose="02020603050405020304" pitchFamily="18" charset="0"/>
                <a:ea typeface="Times New Roman"/>
                <a:cs typeface="Times New Roman" panose="02020603050405020304" pitchFamily="18" charset="0"/>
              </a:rPr>
              <a:t>Politician and Non-Political Force Majeure</a:t>
            </a:r>
          </a:p>
          <a:p>
            <a:pPr lvl="0"/>
            <a:endParaRPr lang="en-US" sz="2400"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81000" y="990600"/>
            <a:ext cx="6477000" cy="5410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TextBox 9"/>
          <p:cNvSpPr txBox="1"/>
          <p:nvPr/>
        </p:nvSpPr>
        <p:spPr>
          <a:xfrm>
            <a:off x="7453312" y="1728797"/>
            <a:ext cx="4371975" cy="1754326"/>
          </a:xfrm>
          <a:prstGeom prst="rect">
            <a:avLst/>
          </a:prstGeom>
          <a:noFill/>
        </p:spPr>
        <p:txBody>
          <a:bodyPr wrap="square" rtlCol="0">
            <a:spAutoFit/>
          </a:bodyPr>
          <a:lstStyle>
            <a:defPPr>
              <a:defRPr lang="en-US"/>
            </a:defPPr>
            <a:lvl1pPr algn="ctr">
              <a:defRPr sz="4400" b="1">
                <a:solidFill>
                  <a:schemeClr val="accent5">
                    <a:lumMod val="75000"/>
                  </a:schemeClr>
                </a:solidFill>
              </a:defRPr>
            </a:lvl1pPr>
          </a:lstStyle>
          <a:p>
            <a:r>
              <a:rPr lang="en-US" dirty="0"/>
              <a:t>$19.5million </a:t>
            </a:r>
            <a:r>
              <a:rPr lang="en-US" sz="3200" b="0" dirty="0">
                <a:solidFill>
                  <a:schemeClr val="tx1"/>
                </a:solidFill>
              </a:rPr>
              <a:t>invested by Company 77 in Kandahar</a:t>
            </a:r>
          </a:p>
        </p:txBody>
      </p:sp>
      <p:sp>
        <p:nvSpPr>
          <p:cNvPr id="11" name="TextBox 10"/>
          <p:cNvSpPr txBox="1"/>
          <p:nvPr/>
        </p:nvSpPr>
        <p:spPr>
          <a:xfrm>
            <a:off x="7515225" y="1015425"/>
            <a:ext cx="4067175" cy="707886"/>
          </a:xfrm>
          <a:prstGeom prst="rect">
            <a:avLst/>
          </a:prstGeom>
          <a:noFill/>
        </p:spPr>
        <p:txBody>
          <a:bodyPr wrap="square" rtlCol="0">
            <a:spAutoFit/>
          </a:bodyPr>
          <a:lstStyle>
            <a:defPPr>
              <a:defRPr lang="en-US"/>
            </a:defPPr>
            <a:lvl1pPr algn="ctr">
              <a:defRPr sz="4400" b="1">
                <a:solidFill>
                  <a:schemeClr val="accent5">
                    <a:lumMod val="75000"/>
                  </a:schemeClr>
                </a:solidFill>
              </a:defRPr>
            </a:lvl1pPr>
          </a:lstStyle>
          <a:p>
            <a:r>
              <a:rPr lang="en-US" sz="4000" dirty="0">
                <a:solidFill>
                  <a:schemeClr val="accent5">
                    <a:lumMod val="60000"/>
                    <a:lumOff val="40000"/>
                  </a:schemeClr>
                </a:solidFill>
              </a:rPr>
              <a:t>BOT</a:t>
            </a:r>
          </a:p>
        </p:txBody>
      </p:sp>
    </p:spTree>
    <p:extLst>
      <p:ext uri="{BB962C8B-B14F-4D97-AF65-F5344CB8AC3E}">
        <p14:creationId xmlns:p14="http://schemas.microsoft.com/office/powerpoint/2010/main" val="3864983558"/>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20788</TotalTime>
  <Words>728</Words>
  <Application>Microsoft Office PowerPoint</Application>
  <PresentationFormat>Widescreen</PresentationFormat>
  <Paragraphs>152</Paragraphs>
  <Slides>18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B Zar</vt:lpstr>
      <vt:lpstr>Bahij Zar</vt:lpstr>
      <vt:lpstr>Bebas Neue Bold</vt:lpstr>
      <vt:lpstr>Bernard MT Condensed</vt:lpstr>
      <vt:lpstr>Calibri</vt:lpstr>
      <vt:lpstr>Cambria</vt:lpstr>
      <vt:lpstr>Times New Roman</vt:lpstr>
      <vt:lpstr>Wingdings</vt:lpstr>
      <vt:lpstr>Office Theme</vt:lpstr>
      <vt:lpstr>PowerPoint Presentation</vt:lpstr>
      <vt:lpstr>Contents  </vt:lpstr>
      <vt:lpstr>Why PPPs in Afghanistan? </vt:lpstr>
      <vt:lpstr>PowerPoint Presentation</vt:lpstr>
      <vt:lpstr>Main authorities involved in PPPs</vt:lpstr>
      <vt:lpstr>Central Partnership Authority’s main responsibilities</vt:lpstr>
      <vt:lpstr>Achievements</vt:lpstr>
      <vt:lpstr> Government supports </vt:lpstr>
      <vt:lpstr>Kandahar 15 MW Solar project</vt:lpstr>
      <vt:lpstr>Kandahar 15 MW Solar Energy Project</vt:lpstr>
      <vt:lpstr>Kandahar 10 MW Solar Energy Project</vt:lpstr>
      <vt:lpstr>Bayat Gas to Power Energy project in Jawzjan</vt:lpstr>
      <vt:lpstr>Balkh Gas to power Energy Project</vt:lpstr>
      <vt:lpstr>Kajaki Dam Project</vt:lpstr>
      <vt:lpstr>Kabul Water Supply to districts 12 &amp;22 Project</vt:lpstr>
      <vt:lpstr>Badakhshan Province Electrification Project</vt:lpstr>
      <vt:lpstr>Key steps to prepare a PPP project</vt:lpstr>
      <vt:lpstr>PowerPoint 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Sherpacha Ahmadzai</dc:creator>
  <cp:lastModifiedBy>Noor Alam Hakimyar</cp:lastModifiedBy>
  <cp:revision>603</cp:revision>
  <cp:lastPrinted>2016-08-07T08:29:30Z</cp:lastPrinted>
  <dcterms:created xsi:type="dcterms:W3CDTF">2016-02-06T06:33:42Z</dcterms:created>
  <dcterms:modified xsi:type="dcterms:W3CDTF">2020-09-13T21:39:55Z</dcterms:modified>
</cp:coreProperties>
</file>